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EF9A6-AAF3-4B0D-9CBC-8E9CE15A2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37586-1A8B-4C6B-8038-9CEDE006A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6C423-ED5E-46D0-964E-46703A176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FDD67-48E0-4F10-81E7-E9125925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34DAA-D425-46AB-86C6-47245EDC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47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80A8F-9CD2-4AD8-8D3D-FC9730CE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9064F-254B-4465-BE6B-22BC46DBE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347B9-1AEA-427B-95A1-06828483A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3FA4C-07DE-4B0B-A8E1-866B3324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4DB7B-5F87-44F6-99C6-E758F6A32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1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F1DFA-58AB-4BBC-8702-C72A15BD1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BE87-4785-4DB1-950A-BFC52357E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36524-D781-44C6-9DB5-5C78649AB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A8557-AAFB-447F-BA07-633556C0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CD810-8875-49B8-B02B-38532220C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0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A89F4-42B6-4339-A79A-DA5D59A1E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CB4FF-FAC1-40C4-994A-53D237BD1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51F19-FCF7-4F49-8373-8FE14D942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5420A-A1CF-46D3-958A-9F5505BCC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D7527-44CC-4CE6-B07C-96DAB5BBD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B4337-5917-4151-B100-DF79A69D7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9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F647D-A128-40B5-B429-C9B5F08C1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DAD39-221E-4721-9B5C-7EF5A2B3A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C164B-87E1-4A12-8A80-E5F954162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0F6A3D-9A28-4574-8E4A-379D3A905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B9B89-ADC6-4CB0-8875-619BD50C1D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4D71E2-4F55-4D47-A623-7596DFE04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074CA-F7CB-43D4-B735-93A439931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250C6-D8B0-4373-B713-7C4D682F5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5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D7B7C-4B5B-4EDE-91CB-127F4CED0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C1026-0E40-456B-8D6C-7050B5EC5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605517-A095-4735-8255-574CBE471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85067-0693-4B1A-B0D3-87C3D48D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8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68D992-FF23-4895-AF4B-F2CC3D6D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49BFFF-EA06-4F98-9E29-7CE889D37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40434-16F7-4F21-AB3C-4C28FEC2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5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AF6C5-F2D2-4C26-9F8C-DEBAC3858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0F5DF-BDA5-426E-B9A5-5B45D7CC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B28AD-B569-4E3D-B15C-C3CA4BCC7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01CE3-2D03-4982-BCAE-A7F7C60E8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1CC36-D51F-4D8B-ABF6-E616839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AAF94-010F-4A34-918D-874BD908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841F8-1702-4517-8DAC-397D25E60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25E40-EEA5-434B-A65F-3063A31404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DC07C-2C65-4AE6-B627-096A514D3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454E4-6C22-467F-87DF-F6E7B3CCA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C0980-E1FC-4750-A97C-29AF3E382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440E5-4956-4F94-9543-021C3B0C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2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D0659-A8C8-41EF-90F2-56FF3877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2ABFF-AA75-4D21-8A66-7105694FD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6FECB-39DE-4DC4-B1C8-61D39DD1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C097D-66F6-483A-A463-00695C243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DA638-F084-4435-88E8-EF5C471B7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43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0B2315-0C2C-4F21-AFB7-BFCAE242F3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73FA13-28B6-4D75-A80A-4517385A0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6C7FF-3D82-484C-9809-6A26607C5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608D2-A4D8-464F-BA82-1DE7FD9C0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E888-4611-4566-842E-E74D9D2F6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8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58B81-FBA3-49AE-BADA-DDB3BB86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09848-50E3-4CEF-A903-469727088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8743D-D439-4FA8-AC73-D1DEFEC3F1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6B244-A896-414E-98E4-115C8C16DCB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27FBE-0914-42B0-ACAB-965E2351A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7F9A5-9A5C-4E8D-956E-B29BB58CA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C5DFD-746F-4CD9-972F-EE119FDC4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9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6F0C9-A8D5-439F-86BD-61043EF88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63637"/>
          </a:xfrm>
        </p:spPr>
        <p:txBody>
          <a:bodyPr/>
          <a:lstStyle/>
          <a:p>
            <a:r>
              <a:rPr lang="en-US" dirty="0"/>
              <a:t>TAX FREE INCOME</a:t>
            </a:r>
          </a:p>
        </p:txBody>
      </p:sp>
    </p:spTree>
    <p:extLst>
      <p:ext uri="{BB962C8B-B14F-4D97-AF65-F5344CB8AC3E}">
        <p14:creationId xmlns:p14="http://schemas.microsoft.com/office/powerpoint/2010/main" val="1667736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6F0C9-A8D5-439F-86BD-61043EF88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63637"/>
          </a:xfrm>
        </p:spPr>
        <p:txBody>
          <a:bodyPr>
            <a:normAutofit fontScale="90000"/>
          </a:bodyPr>
          <a:lstStyle/>
          <a:p>
            <a:r>
              <a:rPr lang="en-US" dirty="0"/>
              <a:t>INCOME FROM </a:t>
            </a:r>
            <a:r>
              <a:rPr lang="en-US" b="1" u="sng" dirty="0"/>
              <a:t>AGRICULTURE</a:t>
            </a:r>
          </a:p>
        </p:txBody>
      </p:sp>
    </p:spTree>
    <p:extLst>
      <p:ext uri="{BB962C8B-B14F-4D97-AF65-F5344CB8AC3E}">
        <p14:creationId xmlns:p14="http://schemas.microsoft.com/office/powerpoint/2010/main" val="98276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B5D8A-C847-4132-8DD3-206C7C5E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7ED00-651C-40D1-A3F5-67396C5B4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73539"/>
          </a:xfrm>
        </p:spPr>
        <p:txBody>
          <a:bodyPr/>
          <a:lstStyle/>
          <a:p>
            <a:r>
              <a:rPr lang="en-US" dirty="0"/>
              <a:t>If services has been completed for 5 years and </a:t>
            </a:r>
            <a:r>
              <a:rPr lang="en-US" dirty="0" err="1"/>
              <a:t>epf</a:t>
            </a:r>
            <a:r>
              <a:rPr lang="en-US" dirty="0"/>
              <a:t> has also deducted since 5 years</a:t>
            </a:r>
          </a:p>
          <a:p>
            <a:r>
              <a:rPr lang="en-US" dirty="0"/>
              <a:t>Now as per new rule it is exempted </a:t>
            </a:r>
            <a:r>
              <a:rPr lang="en-US" dirty="0" err="1"/>
              <a:t>upto</a:t>
            </a:r>
            <a:r>
              <a:rPr lang="en-US" dirty="0"/>
              <a:t> Rs. 250000/- for private sector and for government sector it is </a:t>
            </a:r>
            <a:r>
              <a:rPr lang="en-US" dirty="0" err="1"/>
              <a:t>upto</a:t>
            </a:r>
            <a:r>
              <a:rPr lang="en-US" dirty="0"/>
              <a:t> 500000/-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0E5B84-A4F1-47CC-817C-2C6774600498}"/>
              </a:ext>
            </a:extLst>
          </p:cNvPr>
          <p:cNvSpPr txBox="1"/>
          <p:nvPr/>
        </p:nvSpPr>
        <p:spPr>
          <a:xfrm>
            <a:off x="110836" y="3962400"/>
            <a:ext cx="11914909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FF0000"/>
                </a:highlight>
              </a:rPr>
              <a:t>DON’T WITHDRAW EPF AMOUNT, AND WAIT FOR NEW JOB IF SERVICE HAS BEEN LEFT BECAUSE: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36months interest is provided on this account.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Your account is inoperative, but not closed or inactive, means benefits of continue of services shall be provided on pension computation.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You may withdraw some amount as an advance, in this case account will be continue.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After three year, if no contribution in account, it will be inactive and interest thereon shall be credited to senior citizen welfare fund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72965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B5D8A-C847-4132-8DD3-206C7C5E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GRATUITY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7ED00-651C-40D1-A3F5-67396C5B4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28309" cy="4351338"/>
          </a:xfrm>
        </p:spPr>
        <p:txBody>
          <a:bodyPr/>
          <a:lstStyle/>
          <a:p>
            <a:r>
              <a:rPr lang="en-US" dirty="0"/>
              <a:t>IN CASE OF PRIVATE SECTOR UPTO RS. 10 LACS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65B43-224A-4D79-AAA4-B8A18E478F4F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482830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CASE OF GOVERNMENT SECTOR TOTAL FREE GRATUITY EITHER ON DEATH OR RETIRMENT</a:t>
            </a:r>
          </a:p>
        </p:txBody>
      </p:sp>
    </p:spTree>
    <p:extLst>
      <p:ext uri="{BB962C8B-B14F-4D97-AF65-F5344CB8AC3E}">
        <p14:creationId xmlns:p14="http://schemas.microsoft.com/office/powerpoint/2010/main" val="2510851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2CCBC-D11E-4100-90AC-E5B107059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/>
          <a:lstStyle/>
          <a:p>
            <a:pPr algn="ctr"/>
            <a:r>
              <a:rPr lang="en-US" b="1" dirty="0"/>
              <a:t>GIFT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D05B36-2DE0-4C8A-BAB3-F70DB574B61C}"/>
              </a:ext>
            </a:extLst>
          </p:cNvPr>
          <p:cNvSpPr txBox="1"/>
          <p:nvPr/>
        </p:nvSpPr>
        <p:spPr>
          <a:xfrm>
            <a:off x="540327" y="1870364"/>
            <a:ext cx="111113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TAX FREE UPTO RS. 50000</a:t>
            </a:r>
          </a:p>
          <a:p>
            <a:r>
              <a:rPr lang="en-US" dirty="0"/>
              <a:t>TAX FREE IF RECEIVED FROM FAMILY MEMBERS</a:t>
            </a:r>
          </a:p>
          <a:p>
            <a:r>
              <a:rPr lang="en-US" dirty="0"/>
              <a:t>TAX FREE IF RECEIVED ON MARRIAGE</a:t>
            </a:r>
          </a:p>
          <a:p>
            <a:r>
              <a:rPr lang="en-US" dirty="0"/>
              <a:t>TAX FREE IF RECEIVED ON MARRIAGE ANIVERSERY</a:t>
            </a:r>
          </a:p>
          <a:p>
            <a:r>
              <a:rPr lang="en-US" dirty="0"/>
              <a:t>HOWEVER THERE IS CAPITAL GAIN ON SALE OF GIFT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74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2CCBC-D11E-4100-90AC-E5B107059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/>
          <a:lstStyle/>
          <a:p>
            <a:pPr algn="ctr"/>
            <a:r>
              <a:rPr lang="en-US" b="1" dirty="0"/>
              <a:t>SALARY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D05B36-2DE0-4C8A-BAB3-F70DB574B61C}"/>
              </a:ext>
            </a:extLst>
          </p:cNvPr>
          <p:cNvSpPr txBox="1"/>
          <p:nvPr/>
        </p:nvSpPr>
        <p:spPr>
          <a:xfrm>
            <a:off x="540327" y="1870364"/>
            <a:ext cx="111113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TRANSPORTATION ALLOWANCE</a:t>
            </a:r>
          </a:p>
          <a:p>
            <a:r>
              <a:rPr lang="en-US" dirty="0"/>
              <a:t>MOBILE PHONE</a:t>
            </a:r>
          </a:p>
          <a:p>
            <a:r>
              <a:rPr lang="en-US" dirty="0"/>
              <a:t>LUCH VOUCHER</a:t>
            </a:r>
          </a:p>
          <a:p>
            <a:r>
              <a:rPr lang="en-US" dirty="0"/>
              <a:t>MOBILE PHONE</a:t>
            </a:r>
          </a:p>
          <a:p>
            <a:r>
              <a:rPr lang="en-US" dirty="0"/>
              <a:t>BOOK AND MAGZINE EXPENCES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910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2CCBC-D11E-4100-90AC-E5B107059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/>
          <a:lstStyle/>
          <a:p>
            <a:pPr algn="ctr"/>
            <a:r>
              <a:rPr lang="en-US" b="1" dirty="0"/>
              <a:t>SCHOLARSHIP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D05B36-2DE0-4C8A-BAB3-F70DB574B61C}"/>
              </a:ext>
            </a:extLst>
          </p:cNvPr>
          <p:cNvSpPr txBox="1"/>
          <p:nvPr/>
        </p:nvSpPr>
        <p:spPr>
          <a:xfrm>
            <a:off x="540327" y="1870364"/>
            <a:ext cx="11111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SCHOLER SHIP IS ALSO INCOME BUT TAX FREE UNDER SECTION 56(II) OF INCOME TAX ACT, 1961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624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4F17B-9216-4FD8-BC1D-E37DB37B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GALLANTRY AWARD (VEERTA PURUSHKAR)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C12D9-CBED-48AE-84C4-110961790B16}"/>
              </a:ext>
            </a:extLst>
          </p:cNvPr>
          <p:cNvSpPr txBox="1"/>
          <p:nvPr/>
        </p:nvSpPr>
        <p:spPr>
          <a:xfrm>
            <a:off x="942109" y="2175164"/>
            <a:ext cx="9822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PENSION RECEIVED UNDER VARIOUS VEERTA PURUSHKAR LIKE PRAMVEER CHAKRA, MAHAVIR CHAKRA, VEER CHAKRA AND PENSION RECEIVED BY THEIR FAMILIES ARE ALSO TAX FREE.</a:t>
            </a:r>
          </a:p>
        </p:txBody>
      </p:sp>
    </p:spTree>
    <p:extLst>
      <p:ext uri="{BB962C8B-B14F-4D97-AF65-F5344CB8AC3E}">
        <p14:creationId xmlns:p14="http://schemas.microsoft.com/office/powerpoint/2010/main" val="1800701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4F17B-9216-4FD8-BC1D-E37DB37B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MORTGAGE SCHEME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C12D9-CBED-48AE-84C4-110961790B16}"/>
              </a:ext>
            </a:extLst>
          </p:cNvPr>
          <p:cNvSpPr txBox="1"/>
          <p:nvPr/>
        </p:nvSpPr>
        <p:spPr>
          <a:xfrm>
            <a:off x="838200" y="1898073"/>
            <a:ext cx="9822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SALE OR TRANSFER ANY PROPERTY THRE IS CAPITAL GAIN. HOWEVER IN CASE OF SENIOR CITIZEN THERE IS TAX EXEMPTION.</a:t>
            </a:r>
          </a:p>
          <a:p>
            <a:r>
              <a:rPr lang="en-US" dirty="0"/>
              <a:t>SENIOR CITIZEN TAKES LOAN ON PROPERTY IT IS ALSO TAX FREE.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89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4F17B-9216-4FD8-BC1D-E37DB37B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91" y="365126"/>
            <a:ext cx="11790218" cy="53542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/>
              <a:t>CASH TRANSACTIONS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767278-BD76-43E8-B909-7461344D5BE1}"/>
              </a:ext>
            </a:extLst>
          </p:cNvPr>
          <p:cNvSpPr txBox="1"/>
          <p:nvPr/>
        </p:nvSpPr>
        <p:spPr>
          <a:xfrm>
            <a:off x="277091" y="1219200"/>
            <a:ext cx="58189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SECTION 269ST </a:t>
            </a:r>
            <a:r>
              <a:rPr lang="en-US" b="1" dirty="0">
                <a:highlight>
                  <a:srgbClr val="FF0000"/>
                </a:highlight>
              </a:rPr>
              <a:t>CASH RECEIPT</a:t>
            </a:r>
          </a:p>
          <a:p>
            <a:r>
              <a:rPr lang="en-US" b="1" u="sng" dirty="0"/>
              <a:t>REVENUE RECEIPT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 ON RECEIVING CASH TRANSACTION OF RS. 200000/- PER DAY FROM A PERSON IN AGREEGATE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 ON RECEIVING CASH TRANSACTION OF RS. 200000/- PER EVENT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 ON RECEIVING CASH TRANSACTION OF RS. 200000/- PER OCCASION</a:t>
            </a:r>
          </a:p>
          <a:p>
            <a:r>
              <a:rPr lang="en-US" b="1" u="sng" dirty="0"/>
              <a:t>LOAN OR DEPOSIT RECEIPT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THAN 20000 IN CASH. </a:t>
            </a:r>
            <a:r>
              <a:rPr lang="en-US" dirty="0" err="1"/>
              <a:t>Hoever</a:t>
            </a:r>
            <a:r>
              <a:rPr lang="en-US" dirty="0"/>
              <a:t> if </a:t>
            </a:r>
            <a:r>
              <a:rPr lang="en-US" dirty="0" err="1"/>
              <a:t>ledor</a:t>
            </a:r>
            <a:r>
              <a:rPr lang="en-US" dirty="0"/>
              <a:t> is farmer or agriculturist, this section does not apply, I accepted penalty equal to loan or deposit.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u="sng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AB263A-D8F4-4424-87C8-582BB54742AC}"/>
              </a:ext>
            </a:extLst>
          </p:cNvPr>
          <p:cNvSpPr txBox="1"/>
          <p:nvPr/>
        </p:nvSpPr>
        <p:spPr>
          <a:xfrm>
            <a:off x="5888182" y="1227946"/>
            <a:ext cx="58189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SECTION 40A (3) </a:t>
            </a:r>
            <a:r>
              <a:rPr lang="en-US" b="1" dirty="0">
                <a:highlight>
                  <a:srgbClr val="FF0000"/>
                </a:highlight>
              </a:rPr>
              <a:t>CASH PAYMENT</a:t>
            </a:r>
          </a:p>
          <a:p>
            <a:r>
              <a:rPr lang="en-US" b="1" u="sng" dirty="0"/>
              <a:t>REVENUE EXPENDITURE:</a:t>
            </a:r>
          </a:p>
          <a:p>
            <a:r>
              <a:rPr lang="en-US" dirty="0"/>
              <a:t>ANY TYPE OF EXPENDITURE SHOULD NOT BE MORE THAN 10000/- IN CASH- IF YES THEN WHOLE AMOUNT SHALL BE DISALLOWED. </a:t>
            </a:r>
          </a:p>
          <a:p>
            <a:r>
              <a:rPr lang="en-US" b="1" u="sng" dirty="0"/>
              <a:t>CAPITAL EXPENDITURE: 43</a:t>
            </a:r>
          </a:p>
          <a:p>
            <a:r>
              <a:rPr lang="en-US" dirty="0"/>
              <a:t>AVOIDED TO BE CAPITALYSED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72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4F17B-9216-4FD8-BC1D-E37DB37B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82" y="13855"/>
            <a:ext cx="11790218" cy="53542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/>
              <a:t>CASH TRANSACTIONS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7DB4E6-73B2-437C-A14C-FE438FC1C3B0}"/>
              </a:ext>
            </a:extLst>
          </p:cNvPr>
          <p:cNvSpPr txBox="1"/>
          <p:nvPr/>
        </p:nvSpPr>
        <p:spPr>
          <a:xfrm>
            <a:off x="637309" y="549275"/>
            <a:ext cx="1033549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Gift from Wife or specified Relative in cash S-56 (2) (x)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Cash gifts </a:t>
            </a:r>
            <a:r>
              <a:rPr lang="en-US" dirty="0" err="1"/>
              <a:t>upto</a:t>
            </a:r>
            <a:r>
              <a:rPr lang="en-US" dirty="0"/>
              <a:t> 50000 from any person is exempted. However from specified person cash can be gifted for any limit including wife. It means a husband cash can give gift to his wife without limit.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Gift on the occasion of marriage or anniversary also exempted</a:t>
            </a:r>
          </a:p>
          <a:p>
            <a:r>
              <a:rPr lang="en-US" dirty="0"/>
              <a:t>Specified person means: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Spouse of Individual – Brother &amp; Sister of Individual – 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Brother &amp; Sister of Spouse of Individual – 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Brother &amp; Sister of either of the parents of Individual – 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Any Lineal ascendants or descendants of the individual –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Any Lineal ascendants or descendants of the spouse of the individual.</a:t>
            </a:r>
          </a:p>
          <a:p>
            <a:endParaRPr 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List of Male Donors  List of Female Donors 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Father (Papa or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Pitaji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Mother (Maa or Mummy) Brother (Bhai) Sister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Bahin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Son (Beta or Putra) Daughter (Beti or Putri) Grand Son (Pota or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Potra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Grand Daughter (Poti or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Potri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Husband (Pati) Wife (Patni) Sister’s Husband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Jija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Brother’s Wife (Bhabhi) Wife’s Brother (Sala) Wife’s Sister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Sali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Husband’s Brother (Dewar) Husband’s Sister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Nanad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Mother’s Brother (Mama) Mother’s Sister (Mausi) Mother’s Sister Husband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Mausa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Wife’s brother’s wife (Sala Heli) Father’s Brother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Chacha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or Tau) Father’s Brother’s Wife (Chachi or Tai) Father’s Sister’s Husband(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Fufa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Father’s Sister (Bua) Grand Father (Dada,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Pardada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Grand Mother (Dadi,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Pardadi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Daughter’s Husband (Jawai) Son’s Wife (Bahu or Putra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Vadhu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Spouse Father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Sasur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Spouse Mother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Sas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Spouse Grand Father (Dada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Sasur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Spouse Grand Mother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DadiSas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Brother’s Wife (Bhabhi) Mother’s Brother’s Wife (Mami) Husband’s Brother’s Wife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Devrani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or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Jithani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835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754</Words>
  <Application>Microsoft Office PowerPoint</Application>
  <PresentationFormat>Widescreen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TAX FREE INCOME</vt:lpstr>
      <vt:lpstr>INCOME FROM AGRICULTURE</vt:lpstr>
      <vt:lpstr>EPF</vt:lpstr>
      <vt:lpstr>GRATUITY</vt:lpstr>
      <vt:lpstr>GIFT</vt:lpstr>
      <vt:lpstr>SALARY</vt:lpstr>
      <vt:lpstr>SCHOLARSHIP</vt:lpstr>
      <vt:lpstr>GALLANTRY AWARD (VEERTA PURUSHKAR)</vt:lpstr>
      <vt:lpstr>REVERSE MORTGAGE SCHEME</vt:lpstr>
      <vt:lpstr>CASH TRANSACTIONS</vt:lpstr>
      <vt:lpstr>CASH TRANSACTIONS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</cp:revision>
  <dcterms:created xsi:type="dcterms:W3CDTF">2022-01-11T06:26:51Z</dcterms:created>
  <dcterms:modified xsi:type="dcterms:W3CDTF">2022-03-08T12:38:57Z</dcterms:modified>
</cp:coreProperties>
</file>