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9" r:id="rId3"/>
    <p:sldId id="273" r:id="rId4"/>
    <p:sldId id="270" r:id="rId5"/>
    <p:sldId id="272" r:id="rId6"/>
    <p:sldId id="274" r:id="rId7"/>
    <p:sldId id="276" r:id="rId8"/>
    <p:sldId id="277" r:id="rId9"/>
    <p:sldId id="278" r:id="rId10"/>
    <p:sldId id="279" r:id="rId11"/>
    <p:sldId id="275" r:id="rId12"/>
    <p:sldId id="280" r:id="rId13"/>
    <p:sldId id="281" r:id="rId14"/>
    <p:sldId id="282" r:id="rId15"/>
    <p:sldId id="289" r:id="rId16"/>
    <p:sldId id="290" r:id="rId17"/>
    <p:sldId id="292" r:id="rId18"/>
    <p:sldId id="293" r:id="rId19"/>
    <p:sldId id="294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267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71" autoAdjust="0"/>
  </p:normalViewPr>
  <p:slideViewPr>
    <p:cSldViewPr>
      <p:cViewPr>
        <p:scale>
          <a:sx n="60" d="100"/>
          <a:sy n="60" d="100"/>
        </p:scale>
        <p:origin x="-1572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B3C-DF3D-4C43-99A1-F7CBA44159F9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2AB7-F418-4E2C-BA3A-EF1102F642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B3C-DF3D-4C43-99A1-F7CBA44159F9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2AB7-F418-4E2C-BA3A-EF1102F642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B3C-DF3D-4C43-99A1-F7CBA44159F9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2AB7-F418-4E2C-BA3A-EF1102F642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B3C-DF3D-4C43-99A1-F7CBA44159F9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2AB7-F418-4E2C-BA3A-EF1102F642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B3C-DF3D-4C43-99A1-F7CBA44159F9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2AB7-F418-4E2C-BA3A-EF1102F642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B3C-DF3D-4C43-99A1-F7CBA44159F9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2AB7-F418-4E2C-BA3A-EF1102F642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B3C-DF3D-4C43-99A1-F7CBA44159F9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2AB7-F418-4E2C-BA3A-EF1102F642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B3C-DF3D-4C43-99A1-F7CBA44159F9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2AB7-F418-4E2C-BA3A-EF1102F642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B3C-DF3D-4C43-99A1-F7CBA44159F9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2AB7-F418-4E2C-BA3A-EF1102F642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B3C-DF3D-4C43-99A1-F7CBA44159F9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2AB7-F418-4E2C-BA3A-EF1102F642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B3C-DF3D-4C43-99A1-F7CBA44159F9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2AB7-F418-4E2C-BA3A-EF1102F642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909AB3C-DF3D-4C43-99A1-F7CBA44159F9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84B2AB7-F418-4E2C-BA3A-EF1102F6425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zeebiz.com/jobs/news-atmanirbhar-bharat-rojgar-yojana-abry-approved-salient-features-subsidy-epf-and-more-14331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0"/>
            <a:ext cx="8153400" cy="3733800"/>
          </a:xfr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182880" indent="0" algn="l">
              <a:buNone/>
            </a:pPr>
            <a:r>
              <a:rPr lang="en-US" b="1" dirty="0">
                <a:latin typeface="Book Antiqua" pitchFamily="18" charset="0"/>
              </a:rPr>
              <a:t/>
            </a:r>
            <a:br>
              <a:rPr lang="en-US" b="1" dirty="0">
                <a:latin typeface="Book Antiqua" pitchFamily="18" charset="0"/>
              </a:rPr>
            </a:br>
            <a:r>
              <a:rPr lang="en-US" sz="6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BUDGET-2021</a:t>
            </a:r>
            <a:br>
              <a:rPr lang="en-US" sz="6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</a:br>
            <a:r>
              <a:rPr lang="en-US" sz="36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RELEVENT  DISCUSSION  ON  LABOUR LAWS,  EDUCATION,  R&amp;D,  SKILL DEVELOPMENT </a:t>
            </a:r>
            <a:r>
              <a:rPr lang="en-US" sz="36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, OPC  </a:t>
            </a:r>
            <a:r>
              <a:rPr lang="en-US" sz="36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AND  TAX  RELIEF </a:t>
            </a:r>
            <a:r>
              <a:rPr lang="en-US" sz="3600" b="1" dirty="0" smtClean="0">
                <a:latin typeface="Book Antiqua" pitchFamily="18" charset="0"/>
              </a:rPr>
              <a:t/>
            </a:r>
            <a:br>
              <a:rPr lang="en-US" sz="3600" b="1" dirty="0" smtClean="0">
                <a:latin typeface="Book Antiqua" pitchFamily="18" charset="0"/>
              </a:rPr>
            </a:br>
            <a:endParaRPr lang="en-US" sz="6000" b="1" dirty="0">
              <a:latin typeface="Book Antiqu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5000" y="4150057"/>
            <a:ext cx="5638800" cy="2514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04800"/>
            <a:ext cx="5638800" cy="1295400"/>
          </a:xfrm>
          <a:noFill/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sz="40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hlinkClick r:id="rId2"/>
              </a:rPr>
              <a:t>AATMA-NIRBHAR BHARAT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828801"/>
            <a:ext cx="8991600" cy="44958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b="1" dirty="0" smtClean="0"/>
              <a:t>	</a:t>
            </a:r>
          </a:p>
          <a:p>
            <a:pPr>
              <a:buNone/>
            </a:pPr>
            <a:r>
              <a:rPr lang="en-US" b="1" dirty="0" smtClean="0">
                <a:latin typeface="Book Antiqua" pitchFamily="18" charset="0"/>
              </a:rPr>
              <a:t>	</a:t>
            </a:r>
            <a:r>
              <a:rPr lang="en-US" sz="4000" b="1" dirty="0" smtClean="0">
                <a:latin typeface="Book Antiqua" pitchFamily="18" charset="0"/>
              </a:rPr>
              <a:t>All </a:t>
            </a:r>
            <a:r>
              <a:rPr lang="en-US" sz="4000" b="1" dirty="0" err="1" smtClean="0">
                <a:latin typeface="Book Antiqua" pitchFamily="18" charset="0"/>
              </a:rPr>
              <a:t>AtmaNirbhar</a:t>
            </a:r>
            <a:r>
              <a:rPr lang="en-US" sz="4000" b="1" dirty="0" smtClean="0">
                <a:latin typeface="Book Antiqua" pitchFamily="18" charset="0"/>
              </a:rPr>
              <a:t> Bharat packages </a:t>
            </a:r>
            <a:r>
              <a:rPr lang="en-US" sz="4000" dirty="0" smtClean="0">
                <a:latin typeface="Book Antiqua" pitchFamily="18" charset="0"/>
              </a:rPr>
              <a:t>was estimated to about </a:t>
            </a:r>
            <a:r>
              <a:rPr lang="en-US" sz="5000" b="1" dirty="0" smtClean="0">
                <a:solidFill>
                  <a:srgbClr val="FF0000"/>
                </a:solidFill>
                <a:latin typeface="Book Antiqua" pitchFamily="18" charset="0"/>
              </a:rPr>
              <a:t>27.1 lakh </a:t>
            </a:r>
            <a:r>
              <a:rPr lang="en-US" sz="5000" b="1" dirty="0" err="1" smtClean="0">
                <a:solidFill>
                  <a:srgbClr val="FF0000"/>
                </a:solidFill>
                <a:latin typeface="Book Antiqua" pitchFamily="18" charset="0"/>
              </a:rPr>
              <a:t>crores</a:t>
            </a:r>
            <a:r>
              <a:rPr lang="en-US" sz="5000" b="1" dirty="0" smtClean="0">
                <a:latin typeface="Book Antiqua" pitchFamily="18" charset="0"/>
              </a:rPr>
              <a:t> </a:t>
            </a:r>
            <a:r>
              <a:rPr lang="en-US" sz="4000" dirty="0" smtClean="0">
                <a:latin typeface="Book Antiqua" pitchFamily="18" charset="0"/>
              </a:rPr>
              <a:t>which amounts to more than </a:t>
            </a:r>
            <a:r>
              <a:rPr lang="en-US" sz="5000" b="1" u="sng" dirty="0" smtClean="0">
                <a:solidFill>
                  <a:srgbClr val="FF0000"/>
                </a:solidFill>
                <a:latin typeface="Book Antiqua" pitchFamily="18" charset="0"/>
              </a:rPr>
              <a:t>13% of GDP.</a:t>
            </a:r>
            <a:endParaRPr lang="en-US" b="1" u="sng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algn="just"/>
            <a:endParaRPr lang="en-US" dirty="0" smtClean="0">
              <a:solidFill>
                <a:srgbClr val="1A0DAB"/>
              </a:solidFill>
              <a:latin typeface="Book Antiqua" pitchFamily="18" charset="0"/>
              <a:hlinkClick r:id="rId2"/>
            </a:endParaRPr>
          </a:p>
          <a:p>
            <a:pPr algn="just">
              <a:buNone/>
            </a:pPr>
            <a:endParaRPr lang="en-US" u="sng" dirty="0" smtClean="0">
              <a:solidFill>
                <a:srgbClr val="1A0DAB"/>
              </a:solidFill>
              <a:latin typeface="Book Antiqua" pitchFamily="18" charset="0"/>
              <a:hlinkClick r:id="rId2"/>
            </a:endParaRPr>
          </a:p>
          <a:p>
            <a:pPr algn="ctr">
              <a:buNone/>
            </a:pPr>
            <a:r>
              <a:rPr lang="en-US" dirty="0" smtClean="0">
                <a:solidFill>
                  <a:srgbClr val="FF0000"/>
                </a:solidFill>
                <a:latin typeface="Book Antiqua" pitchFamily="18" charset="0"/>
              </a:rPr>
              <a:t>	</a:t>
            </a:r>
            <a:r>
              <a:rPr lang="en-US" sz="3800" b="1" u="sng" dirty="0" smtClean="0">
                <a:solidFill>
                  <a:srgbClr val="FF0000"/>
                </a:solidFill>
                <a:latin typeface="Book Antiqua" pitchFamily="18" charset="0"/>
              </a:rPr>
              <a:t>ATMANIRBHAR BHARAT ROJGAR YOJNA (ABRY) THROUGH </a:t>
            </a:r>
            <a:r>
              <a:rPr lang="en-US" sz="3800" b="1" u="sng" dirty="0" smtClean="0">
                <a:solidFill>
                  <a:srgbClr val="FF0000"/>
                </a:solidFill>
                <a:latin typeface="Book Antiqua" pitchFamily="18" charset="0"/>
              </a:rPr>
              <a:t> EPF </a:t>
            </a:r>
            <a:r>
              <a:rPr lang="en-US" sz="3800" b="1" u="sng" dirty="0" smtClean="0">
                <a:solidFill>
                  <a:srgbClr val="FF0000"/>
                </a:solidFill>
                <a:latin typeface="Book Antiqua" pitchFamily="18" charset="0"/>
              </a:rPr>
              <a:t>PORTAL</a:t>
            </a:r>
          </a:p>
          <a:p>
            <a:pPr algn="ctr">
              <a:buNone/>
            </a:pPr>
            <a:endParaRPr lang="en-US" b="1" u="sng" dirty="0" smtClean="0">
              <a:solidFill>
                <a:srgbClr val="1A0DAB"/>
              </a:solidFill>
              <a:latin typeface="Book Antiqua" pitchFamily="18" charset="0"/>
            </a:endParaRPr>
          </a:p>
          <a:p>
            <a:pPr algn="ctr">
              <a:buNone/>
            </a:pPr>
            <a:r>
              <a:rPr lang="en-US" dirty="0" smtClean="0">
                <a:solidFill>
                  <a:srgbClr val="1A0DAB"/>
                </a:solidFill>
                <a:latin typeface="Book Antiqua" pitchFamily="18" charset="0"/>
              </a:rPr>
              <a:t>	</a:t>
            </a:r>
          </a:p>
          <a:p>
            <a:pPr algn="just">
              <a:buNone/>
            </a:pPr>
            <a:r>
              <a:rPr lang="en-US" dirty="0" smtClean="0">
                <a:latin typeface="Book Antiqua" pitchFamily="18" charset="0"/>
              </a:rPr>
              <a:t>	</a:t>
            </a:r>
            <a:r>
              <a:rPr lang="en-US" sz="4400" b="1" dirty="0" smtClean="0">
                <a:latin typeface="Book Antiqua" pitchFamily="18" charset="0"/>
              </a:rPr>
              <a:t>Benefits to employers, for workers employed getting less than 15000, who left their job between March 1 to September 30 due to COVID-19 and are employed on or after October 1. Scheme is available </a:t>
            </a:r>
            <a:r>
              <a:rPr lang="en-US" sz="4400" b="1" dirty="0" err="1" smtClean="0">
                <a:latin typeface="Book Antiqua" pitchFamily="18" charset="0"/>
              </a:rPr>
              <a:t>upto</a:t>
            </a:r>
            <a:r>
              <a:rPr lang="en-US" sz="4400" b="1" dirty="0" smtClean="0">
                <a:latin typeface="Book Antiqua" pitchFamily="18" charset="0"/>
              </a:rPr>
              <a:t> 30/06/2021</a:t>
            </a:r>
          </a:p>
          <a:p>
            <a:pPr algn="just">
              <a:buNone/>
            </a:pPr>
            <a:r>
              <a:rPr lang="en-US" sz="4400" b="1" dirty="0" smtClean="0">
                <a:latin typeface="Book Antiqua" pitchFamily="18" charset="0"/>
              </a:rPr>
              <a:t>	Both (24%) (Employer and Employee) contribution will be paid by Government, if employees are up to 1000, if more than 1000 only Employee  (12%) contribution will be paid by Government.</a:t>
            </a:r>
          </a:p>
          <a:p>
            <a:pPr algn="just">
              <a:buNone/>
            </a:pPr>
            <a:r>
              <a:rPr lang="en-US" sz="2900" dirty="0" smtClean="0">
                <a:latin typeface="arial"/>
              </a:rPr>
              <a:t> </a:t>
            </a:r>
            <a:endParaRPr lang="en-US" sz="29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52400"/>
            <a:ext cx="2286000" cy="18288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ONE NATION ONE RATION CARD SCHEME FOR MIGRANT WORKERS</a:t>
            </a:r>
          </a:p>
          <a:p>
            <a:pPr marL="0" indent="0" algn="ctr">
              <a:buNone/>
            </a:pPr>
            <a:endParaRPr lang="en-US" sz="2400" b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algn="just"/>
            <a:r>
              <a:rPr lang="en-US" sz="2400" b="1" dirty="0" smtClean="0">
                <a:latin typeface="Book Antiqua" pitchFamily="18" charset="0"/>
              </a:rPr>
              <a:t>Through which beneficiaries can claim their rations anywhere in the country.</a:t>
            </a:r>
          </a:p>
          <a:p>
            <a:pPr algn="just"/>
            <a:r>
              <a:rPr lang="en-US" sz="2400" b="1" dirty="0" smtClean="0">
                <a:latin typeface="Book Antiqua" pitchFamily="18" charset="0"/>
              </a:rPr>
              <a:t>Those staying away from their families can </a:t>
            </a:r>
            <a:r>
              <a:rPr lang="en-US" sz="2400" b="1" u="sng" dirty="0" smtClean="0">
                <a:latin typeface="Book Antiqua" pitchFamily="18" charset="0"/>
              </a:rPr>
              <a:t>partially</a:t>
            </a:r>
            <a:r>
              <a:rPr lang="en-US" sz="2400" b="1" dirty="0" smtClean="0">
                <a:latin typeface="Book Antiqua" pitchFamily="18" charset="0"/>
              </a:rPr>
              <a:t> claim their ration where they are stationed.</a:t>
            </a:r>
          </a:p>
          <a:p>
            <a:pPr algn="just"/>
            <a:r>
              <a:rPr lang="en-US" sz="2400" b="1" dirty="0" smtClean="0">
                <a:latin typeface="Book Antiqua" pitchFamily="18" charset="0"/>
              </a:rPr>
              <a:t>One Nation One Ration Card plan is under implementation by 32 states and UTs, reaching about 69 </a:t>
            </a:r>
            <a:r>
              <a:rPr lang="en-US" sz="2400" b="1" dirty="0" err="1" smtClean="0">
                <a:latin typeface="Book Antiqua" pitchFamily="18" charset="0"/>
              </a:rPr>
              <a:t>crores</a:t>
            </a:r>
            <a:r>
              <a:rPr lang="en-US" sz="2400" b="1" dirty="0" smtClean="0">
                <a:latin typeface="Book Antiqua" pitchFamily="18" charset="0"/>
              </a:rPr>
              <a:t> beneficiaries</a:t>
            </a:r>
            <a:endParaRPr lang="en-US" sz="2400" b="1" dirty="0">
              <a:latin typeface="Book Antiqua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" y="4724400"/>
            <a:ext cx="7467600" cy="167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IMPLEMENTATION OF THE 4 LABOUR CODES</a:t>
            </a:r>
            <a:endParaRPr lang="en-US" sz="2800" dirty="0" smtClean="0"/>
          </a:p>
          <a:p>
            <a:pPr algn="just"/>
            <a:r>
              <a:rPr lang="en-US" b="1" dirty="0" smtClean="0"/>
              <a:t>First time globally, social security benefits will extend to gig and platform workers.</a:t>
            </a:r>
          </a:p>
          <a:p>
            <a:pPr algn="just"/>
            <a:r>
              <a:rPr lang="en-US" b="1" dirty="0" smtClean="0"/>
              <a:t>Minimum wages will apply to all categories of workers, and they will all be covered by the Employees State Insurance Corporation</a:t>
            </a:r>
          </a:p>
          <a:p>
            <a:pPr algn="just"/>
            <a:r>
              <a:rPr lang="en-US" b="1" dirty="0" smtClean="0"/>
              <a:t>Women will be allowed to work in all categories and also in the night-shifts with adequate protection</a:t>
            </a:r>
          </a:p>
          <a:p>
            <a:pPr algn="just"/>
            <a:r>
              <a:rPr lang="en-US" b="1" dirty="0" smtClean="0"/>
              <a:t>Compliance burden on employers will be reduced with single registration and licensing, and online returns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4343400"/>
            <a:ext cx="8458200" cy="2133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0"/>
            <a:ext cx="8229600" cy="5745163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PROPOSED TO LAUNCH </a:t>
            </a:r>
            <a:r>
              <a:rPr lang="en-US" sz="2800" b="1" u="sng" dirty="0" smtClean="0">
                <a:solidFill>
                  <a:srgbClr val="FF0000"/>
                </a:solidFill>
              </a:rPr>
              <a:t>WEB PORTAL </a:t>
            </a:r>
            <a:r>
              <a:rPr lang="en-US" sz="2800" b="1" dirty="0" smtClean="0">
                <a:solidFill>
                  <a:srgbClr val="FF0000"/>
                </a:solidFill>
              </a:rPr>
              <a:t>FOR GIG, BUILDING AND CONSTRUCTION WORKERS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en-US" sz="3200" b="1" dirty="0" smtClean="0"/>
              <a:t>For collection relevant information on gig, building, and construction-workers among others. </a:t>
            </a:r>
          </a:p>
          <a:p>
            <a:pPr marL="0" indent="0" algn="just">
              <a:buNone/>
            </a:pPr>
            <a:r>
              <a:rPr lang="en-US" sz="3200" b="1" dirty="0" smtClean="0"/>
              <a:t>This will help formulate Health, Housing, Skill, Insurance, Credit, and food schemes for migrant workers.</a:t>
            </a:r>
            <a:endParaRPr lang="en-US" sz="32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0"/>
            <a:ext cx="8229600" cy="5745163"/>
          </a:xfr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>
              <a:buNone/>
            </a:pPr>
            <a:endParaRPr lang="en-US" b="1" i="1" u="sng" dirty="0" smtClean="0"/>
          </a:p>
          <a:p>
            <a:pPr algn="ctr">
              <a:buNone/>
            </a:pPr>
            <a:endParaRPr lang="en-US" b="1" i="1" u="sng" dirty="0" smtClean="0"/>
          </a:p>
          <a:p>
            <a:pPr algn="ctr">
              <a:buNone/>
            </a:pPr>
            <a:r>
              <a:rPr lang="en-US" sz="3600" b="1" i="1" u="sng" dirty="0" smtClean="0"/>
              <a:t>LABOUR WELFARE (EPF+ESIC)</a:t>
            </a:r>
          </a:p>
          <a:p>
            <a:pPr algn="ctr">
              <a:buNone/>
            </a:pPr>
            <a:endParaRPr lang="en-US" sz="3600" u="sng" dirty="0" smtClean="0"/>
          </a:p>
          <a:p>
            <a:pPr algn="just">
              <a:buNone/>
            </a:pPr>
            <a:r>
              <a:rPr lang="en-US" b="1" dirty="0" smtClean="0">
                <a:solidFill>
                  <a:srgbClr val="FF0000"/>
                </a:solidFill>
              </a:rPr>
              <a:t>	</a:t>
            </a:r>
            <a:r>
              <a:rPr lang="en-US" sz="4000" b="1" dirty="0" smtClean="0">
                <a:solidFill>
                  <a:srgbClr val="FF0000"/>
                </a:solidFill>
              </a:rPr>
              <a:t>Late Deposit </a:t>
            </a:r>
            <a:r>
              <a:rPr lang="en-US" sz="4000" dirty="0" smtClean="0"/>
              <a:t>Of Employee’s contribution by the employer will </a:t>
            </a:r>
            <a:r>
              <a:rPr lang="en-US" sz="4000" b="1" dirty="0" smtClean="0">
                <a:solidFill>
                  <a:srgbClr val="FF0000"/>
                </a:solidFill>
              </a:rPr>
              <a:t>not be allowed </a:t>
            </a:r>
            <a:r>
              <a:rPr lang="en-US" sz="4000" dirty="0" smtClean="0"/>
              <a:t>as deduction under income tax Act, 1961</a:t>
            </a:r>
            <a:r>
              <a:rPr lang="en-US" dirty="0" smtClean="0"/>
              <a:t>.</a:t>
            </a:r>
            <a:endParaRPr lang="en-US" b="1" i="1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0"/>
            <a:ext cx="8229600" cy="57451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sz="3600" dirty="0" smtClean="0"/>
              <a:t>Proposed </a:t>
            </a:r>
            <a:r>
              <a:rPr lang="en-US" sz="3600" dirty="0" smtClean="0"/>
              <a:t>to provide </a:t>
            </a:r>
            <a:r>
              <a:rPr lang="en-US" sz="3600" b="1" u="sng" dirty="0" smtClean="0">
                <a:solidFill>
                  <a:srgbClr val="FF0000"/>
                </a:solidFill>
              </a:rPr>
              <a:t>1,000 </a:t>
            </a:r>
            <a:r>
              <a:rPr lang="en-US" sz="3600" b="1" u="sng" dirty="0" err="1" smtClean="0">
                <a:solidFill>
                  <a:srgbClr val="FF0000"/>
                </a:solidFill>
              </a:rPr>
              <a:t>Crores</a:t>
            </a:r>
            <a:r>
              <a:rPr lang="en-US" sz="3600" dirty="0" smtClean="0"/>
              <a:t> for the welfare of </a:t>
            </a:r>
            <a:r>
              <a:rPr lang="en-US" sz="3600" b="1" u="sng" dirty="0" smtClean="0">
                <a:solidFill>
                  <a:srgbClr val="FF0000"/>
                </a:solidFill>
              </a:rPr>
              <a:t>TEA WORKERS</a:t>
            </a:r>
            <a:r>
              <a:rPr lang="en-US" sz="3600" dirty="0" smtClean="0"/>
              <a:t> especially women and their children in </a:t>
            </a:r>
            <a:r>
              <a:rPr lang="en-US" sz="3600" b="1" u="sng" dirty="0" smtClean="0"/>
              <a:t>Assam and West Bengal</a:t>
            </a:r>
            <a:r>
              <a:rPr lang="en-US" sz="3600" dirty="0" smtClean="0"/>
              <a:t>. A special scheme will be devised for the same.</a:t>
            </a:r>
            <a:endParaRPr lang="en-US" sz="36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0"/>
            <a:ext cx="8229600" cy="57451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pPr algn="just">
              <a:buNone/>
            </a:pPr>
            <a:r>
              <a:rPr lang="en-US" sz="3600" dirty="0" smtClean="0"/>
              <a:t>We are committed to promote supply of </a:t>
            </a:r>
            <a:r>
              <a:rPr lang="en-US" sz="3600" b="1" u="sng" dirty="0" smtClean="0">
                <a:solidFill>
                  <a:srgbClr val="FF0000"/>
                </a:solidFill>
              </a:rPr>
              <a:t>Affordable Rental Housing</a:t>
            </a:r>
            <a:r>
              <a:rPr lang="en-US" sz="3600" b="1" u="sng" dirty="0" smtClean="0"/>
              <a:t> </a:t>
            </a:r>
            <a:r>
              <a:rPr lang="en-US" sz="3600" dirty="0" smtClean="0"/>
              <a:t>for </a:t>
            </a:r>
            <a:r>
              <a:rPr lang="en-US" sz="3600" b="1" u="sng" dirty="0" smtClean="0"/>
              <a:t>migrant workers</a:t>
            </a:r>
            <a:r>
              <a:rPr lang="en-US" sz="3600" dirty="0" smtClean="0"/>
              <a:t>. For this, </a:t>
            </a:r>
          </a:p>
          <a:p>
            <a:pPr algn="just">
              <a:buNone/>
            </a:pPr>
            <a:r>
              <a:rPr lang="en-US" sz="3600" dirty="0" smtClean="0"/>
              <a:t>Proposed to </a:t>
            </a:r>
            <a:r>
              <a:rPr lang="en-US" sz="3600" dirty="0" smtClean="0"/>
              <a:t>allow</a:t>
            </a:r>
            <a:r>
              <a:rPr lang="en-US" sz="3600" b="1" u="sng" dirty="0" smtClean="0"/>
              <a:t> </a:t>
            </a:r>
            <a:r>
              <a:rPr lang="en-US" sz="3600" b="1" u="sng" dirty="0" smtClean="0">
                <a:solidFill>
                  <a:srgbClr val="FF0000"/>
                </a:solidFill>
              </a:rPr>
              <a:t>tax exemption </a:t>
            </a:r>
            <a:r>
              <a:rPr lang="en-US" sz="3600" b="1" u="sng" dirty="0" smtClean="0"/>
              <a:t>for notified Affordable Rental Housing Projects.</a:t>
            </a:r>
            <a:endParaRPr lang="en-US" sz="3600" b="1" i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0"/>
            <a:ext cx="8229600" cy="5745163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 smtClean="0"/>
              <a:t>Rationalisation</a:t>
            </a:r>
            <a:r>
              <a:rPr lang="en-US" b="1" dirty="0" smtClean="0"/>
              <a:t> of </a:t>
            </a:r>
            <a:r>
              <a:rPr lang="en-US" b="1" dirty="0" err="1" smtClean="0"/>
              <a:t>Taxfree</a:t>
            </a:r>
            <a:r>
              <a:rPr lang="en-US" b="1" dirty="0" smtClean="0"/>
              <a:t> Income on Provident</a:t>
            </a:r>
          </a:p>
          <a:p>
            <a:pPr algn="ctr">
              <a:buNone/>
            </a:pPr>
            <a:r>
              <a:rPr lang="en-US" b="1" dirty="0" smtClean="0"/>
              <a:t>Funds</a:t>
            </a:r>
          </a:p>
          <a:p>
            <a:pPr algn="just">
              <a:buNone/>
            </a:pPr>
            <a:r>
              <a:rPr lang="en-US" dirty="0" smtClean="0"/>
              <a:t>In order to </a:t>
            </a:r>
            <a:r>
              <a:rPr lang="en-US" dirty="0" err="1" smtClean="0"/>
              <a:t>rationalise</a:t>
            </a:r>
            <a:r>
              <a:rPr lang="en-US" dirty="0" smtClean="0"/>
              <a:t> tax exemption for the income earned by </a:t>
            </a:r>
            <a:r>
              <a:rPr lang="en-US" b="1" dirty="0" smtClean="0">
                <a:solidFill>
                  <a:srgbClr val="FF0000"/>
                </a:solidFill>
              </a:rPr>
              <a:t>High Income Employees</a:t>
            </a:r>
            <a:r>
              <a:rPr lang="en-US" dirty="0" smtClean="0"/>
              <a:t>, it is proposed to </a:t>
            </a:r>
            <a:r>
              <a:rPr lang="en-US" b="1" dirty="0" smtClean="0">
                <a:solidFill>
                  <a:srgbClr val="FF0000"/>
                </a:solidFill>
              </a:rPr>
              <a:t>restrict tax exemption </a:t>
            </a:r>
            <a:r>
              <a:rPr lang="en-US" dirty="0" smtClean="0"/>
              <a:t>for the </a:t>
            </a:r>
            <a:r>
              <a:rPr lang="en-US" b="1" dirty="0" smtClean="0">
                <a:solidFill>
                  <a:srgbClr val="FF0000"/>
                </a:solidFill>
              </a:rPr>
              <a:t>interest income </a:t>
            </a:r>
            <a:r>
              <a:rPr lang="en-US" dirty="0" smtClean="0"/>
              <a:t>earned </a:t>
            </a:r>
            <a:r>
              <a:rPr lang="en-US" b="1" dirty="0" smtClean="0">
                <a:solidFill>
                  <a:srgbClr val="FF0000"/>
                </a:solidFill>
              </a:rPr>
              <a:t>on the employees’ contribution</a:t>
            </a:r>
            <a:r>
              <a:rPr lang="en-US" dirty="0" smtClean="0"/>
              <a:t> to various provident funds to the annual contribution of  2.5 </a:t>
            </a:r>
            <a:r>
              <a:rPr lang="en-US" dirty="0" err="1" smtClean="0"/>
              <a:t>lakh</a:t>
            </a:r>
            <a:r>
              <a:rPr lang="en-US" dirty="0" smtClean="0"/>
              <a:t>. 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This restriction shall be applicable only for the contribution made on or after 01.04.2021.</a:t>
            </a:r>
            <a:endParaRPr lang="en-US" b="1" i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0"/>
            <a:ext cx="8229600" cy="5745163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sz="2800" b="1" dirty="0" smtClean="0"/>
              <a:t>Exemption for Leave Travel Concession (LTC)</a:t>
            </a:r>
          </a:p>
          <a:p>
            <a:pPr marL="0" indent="0" algn="just">
              <a:buNone/>
            </a:pPr>
            <a:r>
              <a:rPr lang="en-US" sz="2800" dirty="0" smtClean="0"/>
              <a:t>In order to provide relief to employees, it is proposed to provide </a:t>
            </a:r>
            <a:r>
              <a:rPr lang="en-US" sz="2800" b="1" dirty="0" smtClean="0">
                <a:solidFill>
                  <a:srgbClr val="FF0000"/>
                </a:solidFill>
              </a:rPr>
              <a:t>tax exemption to the amount given to an employee</a:t>
            </a:r>
            <a:r>
              <a:rPr lang="en-US" sz="2800" dirty="0" smtClean="0"/>
              <a:t> in lieu of LTC subject to incurring of specified expenditure</a:t>
            </a:r>
            <a:endParaRPr lang="en-US" sz="2800" b="1" i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0"/>
            <a:ext cx="8229600" cy="5745163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/>
              <a:t>INCENTIVES FOR </a:t>
            </a:r>
            <a:r>
              <a:rPr lang="en-US" sz="4000" b="1" dirty="0" smtClean="0">
                <a:solidFill>
                  <a:srgbClr val="FF0000"/>
                </a:solidFill>
              </a:rPr>
              <a:t>START-UPS</a:t>
            </a:r>
          </a:p>
          <a:p>
            <a:pPr marL="0" indent="0" algn="just">
              <a:buNone/>
            </a:pPr>
            <a:r>
              <a:rPr lang="en-US" sz="2800" b="1" dirty="0" smtClean="0"/>
              <a:t>In </a:t>
            </a:r>
            <a:r>
              <a:rPr lang="en-US" sz="2800" b="1" dirty="0" smtClean="0"/>
              <a:t>order to </a:t>
            </a:r>
            <a:r>
              <a:rPr lang="en-US" sz="2800" b="1" dirty="0" err="1" smtClean="0"/>
              <a:t>incentivise</a:t>
            </a:r>
            <a:r>
              <a:rPr lang="en-US" sz="2800" b="1" dirty="0" smtClean="0"/>
              <a:t> start-ups in the country,  propose to extend </a:t>
            </a:r>
            <a:r>
              <a:rPr lang="en-US" sz="2800" dirty="0" smtClean="0"/>
              <a:t>the eligibility for claiming tax holiday for start-ups by one more year – till 31st March, 2022. </a:t>
            </a:r>
          </a:p>
          <a:p>
            <a:pPr algn="just">
              <a:buNone/>
            </a:pPr>
            <a:endParaRPr lang="en-US" sz="2800" dirty="0" smtClean="0"/>
          </a:p>
          <a:p>
            <a:pPr marL="0" indent="0" algn="just">
              <a:buNone/>
            </a:pPr>
            <a:r>
              <a:rPr lang="en-US" sz="2800" dirty="0" smtClean="0"/>
              <a:t>Further, in order to </a:t>
            </a:r>
            <a:r>
              <a:rPr lang="en-US" sz="2800" dirty="0" err="1" smtClean="0"/>
              <a:t>incentivise</a:t>
            </a:r>
            <a:r>
              <a:rPr lang="en-US" sz="2800" dirty="0" smtClean="0"/>
              <a:t> funding of the start-ups, propose to extend the </a:t>
            </a:r>
            <a:r>
              <a:rPr lang="en-US" sz="2800" b="1" dirty="0" smtClean="0">
                <a:solidFill>
                  <a:srgbClr val="FF0000"/>
                </a:solidFill>
              </a:rPr>
              <a:t>capital gains exemption </a:t>
            </a:r>
            <a:r>
              <a:rPr lang="en-US" sz="2800" dirty="0" smtClean="0"/>
              <a:t>for investment in start-ups by one more year - till 31st March, 2022</a:t>
            </a:r>
            <a:r>
              <a:rPr lang="en-US" dirty="0" smtClean="0"/>
              <a:t>.</a:t>
            </a:r>
            <a:endParaRPr lang="en-US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0"/>
            <a:ext cx="8229600" cy="5745163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DISINVESTMENT AND STRATEGIC SALE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Estimated </a:t>
            </a:r>
            <a:r>
              <a:rPr lang="en-US" sz="4000" b="1" u="sng" dirty="0" smtClean="0">
                <a:solidFill>
                  <a:srgbClr val="FF0000"/>
                </a:solidFill>
              </a:rPr>
              <a:t>1,75,000 </a:t>
            </a:r>
            <a:r>
              <a:rPr lang="en-US" sz="4000" b="1" u="sng" dirty="0" err="1" smtClean="0">
                <a:solidFill>
                  <a:srgbClr val="FF0000"/>
                </a:solidFill>
              </a:rPr>
              <a:t>crores</a:t>
            </a:r>
            <a:r>
              <a:rPr lang="en-US" sz="4000" b="1" u="sng" dirty="0" smtClean="0">
                <a:solidFill>
                  <a:srgbClr val="FF0000"/>
                </a:solidFill>
              </a:rPr>
              <a:t> as receipts </a:t>
            </a:r>
            <a:r>
              <a:rPr lang="en-US" dirty="0" smtClean="0"/>
              <a:t>from disinvestment in BE 2021-22.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Policy of strategic disinvestment of public sector enterprises, which is already approved by the House that the Government. The policy provides a clear roadmap for disinvestment in all nonstrategic and strategic sectors.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Number of transactions namely: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BPCL,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Air India,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Shipping Corporation of India,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Container Corporation of India,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IDBI Bank,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BEML, 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Pawan</a:t>
            </a:r>
            <a:r>
              <a:rPr lang="en-US" dirty="0" smtClean="0">
                <a:solidFill>
                  <a:srgbClr val="FF0000"/>
                </a:solidFill>
              </a:rPr>
              <a:t> Hans, 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Neelachal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Ispat</a:t>
            </a:r>
            <a:r>
              <a:rPr lang="en-US" dirty="0" smtClean="0">
                <a:solidFill>
                  <a:srgbClr val="FF0000"/>
                </a:solidFill>
              </a:rPr>
              <a:t> Nigam limited </a:t>
            </a:r>
          </a:p>
          <a:p>
            <a:pPr>
              <a:buNone/>
            </a:pPr>
            <a:r>
              <a:rPr lang="en-US" dirty="0" smtClean="0"/>
              <a:t>among others would be completed in 2021-22.</a:t>
            </a:r>
            <a:endParaRPr lang="en-US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0"/>
            <a:ext cx="8229600" cy="5745163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	</a:t>
            </a:r>
            <a:r>
              <a:rPr lang="en-US" b="1" dirty="0" err="1" smtClean="0">
                <a:solidFill>
                  <a:srgbClr val="FF0000"/>
                </a:solidFill>
              </a:rPr>
              <a:t>Privatisation</a:t>
            </a:r>
            <a:r>
              <a:rPr lang="en-US" b="1" dirty="0" smtClean="0">
                <a:solidFill>
                  <a:srgbClr val="FF0000"/>
                </a:solidFill>
              </a:rPr>
              <a:t> of Banks:</a:t>
            </a:r>
          </a:p>
          <a:p>
            <a:r>
              <a:rPr lang="en-US" dirty="0" smtClean="0"/>
              <a:t>Other than IDBI Bank, we propose to take up the privatization of two Public Sector Banks and one General Insurance company in the year 2021-22.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IPO OF LIC 2021-22</a:t>
            </a:r>
          </a:p>
          <a:p>
            <a:pPr>
              <a:buNone/>
            </a:pPr>
            <a:r>
              <a:rPr lang="en-US" dirty="0" smtClean="0"/>
              <a:t>	In 2021-22 we would also bring the IPO of LIC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am asking NITI to work out on the next </a:t>
            </a:r>
            <a:r>
              <a:rPr lang="en-US" b="1" dirty="0" smtClean="0">
                <a:solidFill>
                  <a:srgbClr val="FF0000"/>
                </a:solidFill>
              </a:rPr>
              <a:t>list of Central Public Sector companies that would be taken up for strategic disinvestment.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0"/>
            <a:ext cx="8229600" cy="5745163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b="1" dirty="0" err="1" smtClean="0">
                <a:solidFill>
                  <a:srgbClr val="FF0000"/>
                </a:solidFill>
              </a:rPr>
              <a:t>Privatisation</a:t>
            </a:r>
            <a:r>
              <a:rPr lang="en-US" sz="3200" b="1" dirty="0" smtClean="0">
                <a:solidFill>
                  <a:srgbClr val="FF0000"/>
                </a:solidFill>
              </a:rPr>
              <a:t> of Banks: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To similarly </a:t>
            </a:r>
            <a:r>
              <a:rPr lang="en-US" dirty="0" err="1" smtClean="0"/>
              <a:t>incentivise</a:t>
            </a:r>
            <a:r>
              <a:rPr lang="en-US" dirty="0" smtClean="0"/>
              <a:t> States to take to disinvestment of their Public Sector Companies, we will work out an incentive package of Central Funds for States.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 err="1" smtClean="0">
                <a:solidFill>
                  <a:srgbClr val="FF0000"/>
                </a:solidFill>
              </a:rPr>
              <a:t>Monatisation</a:t>
            </a:r>
            <a:r>
              <a:rPr lang="en-US" sz="3600" b="1" dirty="0" smtClean="0">
                <a:solidFill>
                  <a:srgbClr val="FF0000"/>
                </a:solidFill>
              </a:rPr>
              <a:t> of </a:t>
            </a:r>
            <a:r>
              <a:rPr lang="en-US" sz="3600" b="1" dirty="0" err="1" smtClean="0">
                <a:solidFill>
                  <a:srgbClr val="FF0000"/>
                </a:solidFill>
              </a:rPr>
              <a:t>assests</a:t>
            </a:r>
            <a:r>
              <a:rPr lang="en-US" sz="3600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en-US" dirty="0" smtClean="0"/>
              <a:t>Monetizing of land can either be by way of direct sale or concession or by similar means. This requires special abilities and for this purpose, I propose to use a </a:t>
            </a:r>
            <a:r>
              <a:rPr lang="en-US" i="1" dirty="0" smtClean="0"/>
              <a:t>Special Purpose Vehicle in the form of a company that would carry out this activity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>
                <a:solidFill>
                  <a:srgbClr val="FF0000"/>
                </a:solidFill>
              </a:rPr>
              <a:t>Revised mechanism: </a:t>
            </a:r>
          </a:p>
          <a:p>
            <a:r>
              <a:rPr lang="en-US" dirty="0" smtClean="0"/>
              <a:t>Ensure timely closure of loss or sick making CPSEs</a:t>
            </a:r>
            <a:endParaRPr lang="en-US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75745" y="381000"/>
            <a:ext cx="8229600" cy="8382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 Antiqua" pitchFamily="18" charset="0"/>
              </a:rPr>
              <a:t>MSME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110" y="1676400"/>
            <a:ext cx="8001000" cy="120032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MSME SECTOR:</a:t>
            </a:r>
          </a:p>
          <a:p>
            <a:r>
              <a:rPr lang="en-US" sz="2400" b="1" dirty="0" smtClean="0">
                <a:latin typeface="Book Antiqua" pitchFamily="18" charset="0"/>
              </a:rPr>
              <a:t>In this Budget, I have provided 15,700 </a:t>
            </a:r>
            <a:r>
              <a:rPr lang="en-US" sz="2400" b="1" dirty="0" err="1" smtClean="0">
                <a:latin typeface="Book Antiqua" pitchFamily="18" charset="0"/>
              </a:rPr>
              <a:t>crores</a:t>
            </a:r>
            <a:r>
              <a:rPr lang="en-US" sz="2400" b="1" dirty="0" smtClean="0">
                <a:latin typeface="Book Antiqua" pitchFamily="18" charset="0"/>
              </a:rPr>
              <a:t> to this sector, more than double of this year’s BE.</a:t>
            </a:r>
            <a:endParaRPr lang="en-US" sz="2400" b="1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6922" y="381000"/>
            <a:ext cx="8229600" cy="8382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Book Antiqua" pitchFamily="18" charset="0"/>
              </a:rPr>
              <a:t>THE NATIONAL EDUCATION POLICY (NEP)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676400"/>
            <a:ext cx="8001000" cy="452431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just"/>
            <a:r>
              <a:rPr lang="en-US" sz="2400" b="1" i="1" dirty="0" smtClean="0">
                <a:solidFill>
                  <a:srgbClr val="0070C0"/>
                </a:solidFill>
                <a:latin typeface="Book Antiqua" pitchFamily="18" charset="0"/>
              </a:rPr>
              <a:t>SCHOOL EDUCATION:</a:t>
            </a:r>
            <a:endParaRPr lang="en-US" sz="2400" dirty="0" smtClean="0">
              <a:solidFill>
                <a:srgbClr val="0070C0"/>
              </a:solidFill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More than 15,000 schools will be qualitatively strengthened to include all components of the National Education Policy.</a:t>
            </a:r>
          </a:p>
          <a:p>
            <a:pPr algn="just"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100 new </a:t>
            </a:r>
            <a:r>
              <a:rPr lang="en-US" sz="2400" dirty="0" err="1" smtClean="0">
                <a:latin typeface="Book Antiqua" pitchFamily="18" charset="0"/>
              </a:rPr>
              <a:t>Sainik</a:t>
            </a:r>
            <a:r>
              <a:rPr lang="en-US" sz="2400" dirty="0" smtClean="0">
                <a:latin typeface="Book Antiqua" pitchFamily="18" charset="0"/>
              </a:rPr>
              <a:t> Schools will be set up in partnership with NGOs/private schools/states.</a:t>
            </a:r>
          </a:p>
          <a:p>
            <a:pPr algn="just"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algn="just"/>
            <a:r>
              <a:rPr lang="en-US" sz="2400" b="1" i="1" dirty="0" smtClean="0">
                <a:solidFill>
                  <a:srgbClr val="0070C0"/>
                </a:solidFill>
                <a:latin typeface="Book Antiqua" pitchFamily="18" charset="0"/>
              </a:rPr>
              <a:t>HIGHER EDUCATION:</a:t>
            </a:r>
          </a:p>
          <a:p>
            <a:r>
              <a:rPr lang="en-US" sz="2400" dirty="0" smtClean="0">
                <a:latin typeface="Book Antiqua" pitchFamily="18" charset="0"/>
              </a:rPr>
              <a:t>setting-up of </a:t>
            </a:r>
            <a:r>
              <a:rPr lang="en-US" sz="2400" b="1" u="sng" dirty="0" smtClean="0">
                <a:latin typeface="Book Antiqua" pitchFamily="18" charset="0"/>
              </a:rPr>
              <a:t>Higher Education Commission of India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Propose to set up a Central University in </a:t>
            </a:r>
            <a:r>
              <a:rPr lang="en-US" sz="2400" dirty="0" err="1" smtClean="0">
                <a:latin typeface="Book Antiqua" pitchFamily="18" charset="0"/>
              </a:rPr>
              <a:t>Leh</a:t>
            </a:r>
            <a:r>
              <a:rPr lang="en-US" sz="2400" dirty="0" smtClean="0">
                <a:latin typeface="Book Antiqua" pitchFamily="18" charset="0"/>
              </a:rPr>
              <a:t>.</a:t>
            </a:r>
            <a:endParaRPr lang="en-US" sz="2400" b="1" i="1" u="sng" dirty="0" smtClean="0">
              <a:solidFill>
                <a:srgbClr val="0070C0"/>
              </a:solidFill>
              <a:latin typeface="Book Antiqua" pitchFamily="18" charset="0"/>
            </a:endParaRPr>
          </a:p>
          <a:p>
            <a:pPr algn="just"/>
            <a:endParaRPr lang="en-US" sz="2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95300" y="381000"/>
            <a:ext cx="8229600" cy="8382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chemeClr val="tx1"/>
                </a:solidFill>
                <a:latin typeface="Book Antiqua" pitchFamily="18" charset="0"/>
              </a:rPr>
              <a:t>SKILLING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8001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Book Antiqua" pitchFamily="18" charset="0"/>
              </a:rPr>
              <a:t>National Apprenticeship Promotion Scheme.</a:t>
            </a:r>
          </a:p>
          <a:p>
            <a:pPr algn="just"/>
            <a:r>
              <a:rPr lang="en-US" sz="2400" dirty="0" smtClean="0">
                <a:latin typeface="Book Antiqua" pitchFamily="18" charset="0"/>
              </a:rPr>
              <a:t>The Government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</a:rPr>
              <a:t>proposes to amend the Apprenticeship Act </a:t>
            </a:r>
            <a:r>
              <a:rPr lang="en-US" sz="2400" dirty="0" smtClean="0">
                <a:latin typeface="Book Antiqua" pitchFamily="18" charset="0"/>
              </a:rPr>
              <a:t>with a view to further enhancing apprenticeship opportunities for our youth.</a:t>
            </a:r>
          </a:p>
          <a:p>
            <a:pPr algn="just"/>
            <a:r>
              <a:rPr lang="en-US" sz="2400" dirty="0" smtClean="0">
                <a:latin typeface="Book Antiqua" pitchFamily="18" charset="0"/>
              </a:rPr>
              <a:t>National Apprenticeship Training Scheme (NATS) for providing post-education apprenticeship, training of graduates and diploma holders in Engineering. Over 3,000 </a:t>
            </a:r>
            <a:r>
              <a:rPr lang="en-US" sz="2400" dirty="0" err="1" smtClean="0">
                <a:latin typeface="Book Antiqua" pitchFamily="18" charset="0"/>
              </a:rPr>
              <a:t>crores</a:t>
            </a:r>
            <a:r>
              <a:rPr lang="en-US" sz="2400" dirty="0" smtClean="0">
                <a:latin typeface="Book Antiqua" pitchFamily="18" charset="0"/>
              </a:rPr>
              <a:t> will be provided</a:t>
            </a:r>
          </a:p>
          <a:p>
            <a:r>
              <a:rPr lang="en-US" sz="2400" b="1" dirty="0" smtClean="0">
                <a:solidFill>
                  <a:srgbClr val="0070C0"/>
                </a:solidFill>
                <a:latin typeface="Book Antiqua" pitchFamily="18" charset="0"/>
              </a:rPr>
              <a:t>OVERSEAS AGREEMENTS:</a:t>
            </a:r>
          </a:p>
          <a:p>
            <a:r>
              <a:rPr lang="en-US" sz="2400" dirty="0" smtClean="0">
                <a:latin typeface="Book Antiqua" pitchFamily="18" charset="0"/>
              </a:rPr>
              <a:t>An initiative is underway, in partnership with the United Arab</a:t>
            </a:r>
          </a:p>
          <a:p>
            <a:r>
              <a:rPr lang="en-US" sz="2400" dirty="0" smtClean="0">
                <a:latin typeface="Book Antiqua" pitchFamily="18" charset="0"/>
              </a:rPr>
              <a:t>Emirates (UAE), to benchmark skill qualifications, assessment, and certification, accompanied by the deployment of certified workforce</a:t>
            </a:r>
            <a:endParaRPr lang="en-US" sz="2400" b="1" dirty="0">
              <a:solidFill>
                <a:srgbClr val="0070C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1"/>
            <a:ext cx="8229600" cy="8382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chemeClr val="tx1"/>
                </a:solidFill>
                <a:latin typeface="Book Antiqua" pitchFamily="18" charset="0"/>
              </a:rPr>
              <a:t>SKILLING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676400"/>
            <a:ext cx="8001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latin typeface="Book Antiqua" pitchFamily="18" charset="0"/>
              </a:rPr>
              <a:t>We also have a collaborative Training Inter Training </a:t>
            </a:r>
            <a:r>
              <a:rPr lang="en-US" sz="3600" b="1" dirty="0" err="1" smtClean="0">
                <a:latin typeface="Book Antiqua" pitchFamily="18" charset="0"/>
              </a:rPr>
              <a:t>Programme</a:t>
            </a:r>
            <a:r>
              <a:rPr lang="en-US" sz="3600" b="1" dirty="0" smtClean="0">
                <a:latin typeface="Book Antiqua" pitchFamily="18" charset="0"/>
              </a:rPr>
              <a:t> (TITP) between India and Japan to facilitate transfer of </a:t>
            </a:r>
            <a:r>
              <a:rPr lang="en-US" sz="3600" b="1" u="sng" dirty="0" smtClean="0">
                <a:latin typeface="Book Antiqua" pitchFamily="18" charset="0"/>
              </a:rPr>
              <a:t>Japanese industrial and vocational skills, technique, and knowledge</a:t>
            </a:r>
            <a:endParaRPr lang="en-US" sz="3600" b="1" u="sng" dirty="0">
              <a:solidFill>
                <a:srgbClr val="0070C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1"/>
            <a:ext cx="8229600" cy="8382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i="1" dirty="0" smtClean="0">
                <a:latin typeface="Book Antiqua" pitchFamily="18" charset="0"/>
              </a:rPr>
              <a:t>INNOVATION AND R&amp;D</a:t>
            </a:r>
            <a:endParaRPr lang="en-US" sz="4400" b="1" dirty="0" smtClean="0">
              <a:solidFill>
                <a:srgbClr val="0070C0"/>
              </a:solidFill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676400"/>
            <a:ext cx="8001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</a:rPr>
              <a:t>NATIONAL RESEARCH FOUNDATION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b="1" dirty="0" smtClean="0">
                <a:latin typeface="Book Antiqua" pitchFamily="18" charset="0"/>
              </a:rPr>
              <a:t>modalities and the NRF outlay will be of 50,000 </a:t>
            </a:r>
            <a:r>
              <a:rPr lang="en-US" sz="2400" b="1" dirty="0" err="1" smtClean="0">
                <a:latin typeface="Book Antiqua" pitchFamily="18" charset="0"/>
              </a:rPr>
              <a:t>crores</a:t>
            </a:r>
            <a:r>
              <a:rPr lang="en-US" sz="2400" b="1" dirty="0" smtClean="0">
                <a:latin typeface="Book Antiqua" pitchFamily="18" charset="0"/>
              </a:rPr>
              <a:t>, over 5 years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b="1" dirty="0" smtClean="0">
                <a:latin typeface="Book Antiqua" pitchFamily="18" charset="0"/>
              </a:rPr>
              <a:t>I earmark 1,500 </a:t>
            </a:r>
            <a:r>
              <a:rPr lang="en-US" sz="2400" b="1" dirty="0" err="1" smtClean="0">
                <a:latin typeface="Book Antiqua" pitchFamily="18" charset="0"/>
              </a:rPr>
              <a:t>crores</a:t>
            </a:r>
            <a:r>
              <a:rPr lang="en-US" sz="2400" b="1" dirty="0" smtClean="0">
                <a:latin typeface="Book Antiqua" pitchFamily="18" charset="0"/>
              </a:rPr>
              <a:t> for a proposed scheme that will provide financial incentive to promote digital modes of payment.</a:t>
            </a:r>
          </a:p>
          <a:p>
            <a:pPr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70C0"/>
              </a:solidFill>
              <a:latin typeface="Book Antiqua" pitchFamily="18" charset="0"/>
            </a:endParaRPr>
          </a:p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NATIONAL LANGUAGE TRANSLATION MISSION (NTLM)</a:t>
            </a:r>
          </a:p>
          <a:p>
            <a:pPr algn="just"/>
            <a:r>
              <a:rPr lang="en-US" sz="2400" b="1" dirty="0" smtClean="0">
                <a:latin typeface="Book Antiqua" pitchFamily="18" charset="0"/>
              </a:rPr>
              <a:t>Enable the wealth of governance-and-policy related knowledge on the Internet being made available in major Indian languages.</a:t>
            </a:r>
            <a:endParaRPr lang="en-US" sz="2400" b="1" u="sng" dirty="0">
              <a:solidFill>
                <a:srgbClr val="0070C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1"/>
            <a:ext cx="8229600" cy="8382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en-US" sz="2800" b="1" i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Minimum Government, Maximum Governance</a:t>
            </a:r>
            <a:endParaRPr lang="en-US" sz="2800" dirty="0" smtClean="0">
              <a:solidFill>
                <a:schemeClr val="accent6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676400"/>
            <a:ext cx="8001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Book Antiqua" pitchFamily="18" charset="0"/>
              </a:rPr>
              <a:t>We have taken a number of steps to bring reforms in Tribunals in the last few years for </a:t>
            </a:r>
            <a:r>
              <a:rPr lang="en-US" sz="2400" b="1" u="sng" dirty="0" smtClean="0">
                <a:latin typeface="Book Antiqua" pitchFamily="18" charset="0"/>
              </a:rPr>
              <a:t>speedy delivery of justice.</a:t>
            </a:r>
          </a:p>
          <a:p>
            <a:endParaRPr lang="en-US" sz="2400" b="1" u="sng" dirty="0" smtClean="0">
              <a:solidFill>
                <a:srgbClr val="0070C0"/>
              </a:solidFill>
              <a:latin typeface="Book Antiqua" pitchFamily="18" charset="0"/>
            </a:endParaRPr>
          </a:p>
          <a:p>
            <a:r>
              <a:rPr lang="en-US" sz="2400" b="1" dirty="0" smtClean="0">
                <a:latin typeface="Book Antiqua" pitchFamily="18" charset="0"/>
              </a:rPr>
              <a:t>The </a:t>
            </a:r>
            <a:r>
              <a:rPr lang="en-US" sz="2400" b="1" u="sng" dirty="0" smtClean="0">
                <a:latin typeface="Book Antiqua" pitchFamily="18" charset="0"/>
              </a:rPr>
              <a:t>National Nursing and Midwifery Commission</a:t>
            </a:r>
            <a:r>
              <a:rPr lang="en-US" sz="2400" b="1" dirty="0" smtClean="0">
                <a:latin typeface="Book Antiqua" pitchFamily="18" charset="0"/>
              </a:rPr>
              <a:t> Bill will be</a:t>
            </a:r>
          </a:p>
          <a:p>
            <a:r>
              <a:rPr lang="en-US" sz="2400" b="1" dirty="0" smtClean="0">
                <a:latin typeface="Book Antiqua" pitchFamily="18" charset="0"/>
              </a:rPr>
              <a:t>introduced by the government for passing</a:t>
            </a:r>
          </a:p>
          <a:p>
            <a:endParaRPr lang="en-US" sz="2400" b="1" u="sng" dirty="0" smtClean="0">
              <a:solidFill>
                <a:srgbClr val="0070C0"/>
              </a:solidFill>
              <a:latin typeface="Book Antiqua" pitchFamily="18" charset="0"/>
            </a:endParaRPr>
          </a:p>
          <a:p>
            <a:r>
              <a:rPr lang="en-US" sz="2400" b="1" u="sng" dirty="0" smtClean="0">
                <a:latin typeface="Book Antiqua" pitchFamily="18" charset="0"/>
              </a:rPr>
              <a:t>Conciliation Mechanism </a:t>
            </a:r>
            <a:r>
              <a:rPr lang="en-US" sz="2400" b="1" dirty="0" smtClean="0">
                <a:latin typeface="Book Antiqua" pitchFamily="18" charset="0"/>
              </a:rPr>
              <a:t>and mandate its use for quick resolution of contractual disputes. This will </a:t>
            </a:r>
            <a:r>
              <a:rPr lang="en-US" sz="2400" b="1" dirty="0" err="1" smtClean="0">
                <a:latin typeface="Book Antiqua" pitchFamily="18" charset="0"/>
              </a:rPr>
              <a:t>instil</a:t>
            </a:r>
            <a:r>
              <a:rPr lang="en-US" sz="2400" b="1" dirty="0" smtClean="0">
                <a:latin typeface="Book Antiqua" pitchFamily="18" charset="0"/>
              </a:rPr>
              <a:t> confidence in private investors and </a:t>
            </a:r>
            <a:r>
              <a:rPr lang="en-US" sz="2400" b="1" dirty="0" err="1" smtClean="0">
                <a:latin typeface="Book Antiqua" pitchFamily="18" charset="0"/>
              </a:rPr>
              <a:t>contracto</a:t>
            </a:r>
            <a:endParaRPr lang="en-US" sz="2400" b="1" u="sng" dirty="0">
              <a:solidFill>
                <a:srgbClr val="0070C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95300" y="381000"/>
            <a:ext cx="8229600" cy="8382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Minimum Government, Maximum Governance</a:t>
            </a:r>
            <a:endParaRPr lang="en-US" sz="2800" b="1" dirty="0" smtClean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676400"/>
            <a:ext cx="8001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latin typeface="Book Antiqua" pitchFamily="18" charset="0"/>
              </a:rPr>
              <a:t>The forthcoming Census could be the </a:t>
            </a:r>
            <a:r>
              <a:rPr lang="en-US" sz="3600" b="1" u="sng" dirty="0" smtClean="0">
                <a:latin typeface="Book Antiqua" pitchFamily="18" charset="0"/>
              </a:rPr>
              <a:t>First Digital Census </a:t>
            </a:r>
            <a:r>
              <a:rPr lang="en-US" sz="3600" b="1" dirty="0" smtClean="0">
                <a:latin typeface="Book Antiqua" pitchFamily="18" charset="0"/>
              </a:rPr>
              <a:t>in the history of India. For this monumental and milestone-marking task, I have allocated `3,768 </a:t>
            </a:r>
            <a:r>
              <a:rPr lang="en-US" sz="3600" b="1" dirty="0" err="1" smtClean="0">
                <a:latin typeface="Book Antiqua" pitchFamily="18" charset="0"/>
              </a:rPr>
              <a:t>crores</a:t>
            </a:r>
            <a:r>
              <a:rPr lang="en-US" sz="3600" b="1" dirty="0" smtClean="0">
                <a:latin typeface="Book Antiqua" pitchFamily="18" charset="0"/>
              </a:rPr>
              <a:t> in the year 2021-2022</a:t>
            </a:r>
            <a:endParaRPr lang="en-US" sz="3600" b="1" u="sng" dirty="0">
              <a:solidFill>
                <a:srgbClr val="0070C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1"/>
            <a:ext cx="8229600" cy="8382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en-US" sz="5400" b="1" i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Direct Tax Proposals</a:t>
            </a:r>
            <a:endParaRPr lang="en-US" sz="5400" dirty="0" smtClean="0">
              <a:solidFill>
                <a:schemeClr val="accent6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676400"/>
            <a:ext cx="8001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NO Dividend Distribution Tax</a:t>
            </a:r>
          </a:p>
          <a:p>
            <a:pPr algn="ctr"/>
            <a:endParaRPr lang="en-US" sz="2800" b="1" dirty="0" smtClean="0">
              <a:latin typeface="Book Antiqua" pitchFamily="18" charset="0"/>
            </a:endParaRPr>
          </a:p>
          <a:p>
            <a:pPr algn="just"/>
            <a:r>
              <a:rPr lang="en-US" sz="2800" b="1" dirty="0" smtClean="0">
                <a:latin typeface="Book Antiqua" pitchFamily="18" charset="0"/>
              </a:rPr>
              <a:t>The burden of taxation on small taxpayers was eased by increasing rebates.</a:t>
            </a:r>
          </a:p>
          <a:p>
            <a:pPr algn="just"/>
            <a:r>
              <a:rPr lang="en-US" sz="2800" b="1" dirty="0" smtClean="0">
                <a:latin typeface="Book Antiqua" pitchFamily="18" charset="0"/>
              </a:rPr>
              <a:t>In 2020, the </a:t>
            </a:r>
            <a:r>
              <a:rPr lang="en-US" sz="2800" b="1" u="sng" dirty="0" smtClean="0">
                <a:latin typeface="Book Antiqua" pitchFamily="18" charset="0"/>
              </a:rPr>
              <a:t>return filers </a:t>
            </a:r>
            <a:r>
              <a:rPr lang="en-US" sz="2800" b="1" dirty="0" smtClean="0">
                <a:latin typeface="Book Antiqua" pitchFamily="18" charset="0"/>
              </a:rPr>
              <a:t>saw a dramatic increase to 6.48 </a:t>
            </a:r>
            <a:r>
              <a:rPr lang="en-US" sz="2800" b="1" dirty="0" err="1" smtClean="0">
                <a:latin typeface="Book Antiqua" pitchFamily="18" charset="0"/>
              </a:rPr>
              <a:t>crore</a:t>
            </a:r>
            <a:r>
              <a:rPr lang="en-US" sz="2800" b="1" dirty="0" smtClean="0">
                <a:latin typeface="Book Antiqua" pitchFamily="18" charset="0"/>
              </a:rPr>
              <a:t> from 3.31 </a:t>
            </a:r>
            <a:r>
              <a:rPr lang="en-US" sz="2800" b="1" dirty="0" err="1" smtClean="0">
                <a:latin typeface="Book Antiqua" pitchFamily="18" charset="0"/>
              </a:rPr>
              <a:t>crore</a:t>
            </a:r>
            <a:r>
              <a:rPr lang="en-US" sz="2800" b="1" dirty="0" smtClean="0">
                <a:latin typeface="Book Antiqua" pitchFamily="18" charset="0"/>
              </a:rPr>
              <a:t> in 2014</a:t>
            </a:r>
          </a:p>
          <a:p>
            <a:pPr algn="just"/>
            <a:endParaRPr lang="en-US" sz="2800" b="1" u="sng" dirty="0" smtClean="0">
              <a:solidFill>
                <a:srgbClr val="0070C0"/>
              </a:solidFill>
              <a:latin typeface="Book Antiqua" pitchFamily="18" charset="0"/>
            </a:endParaRPr>
          </a:p>
          <a:p>
            <a:pPr algn="just"/>
            <a:r>
              <a:rPr lang="en-US" sz="2800" b="1" dirty="0" smtClean="0">
                <a:latin typeface="Book Antiqua" pitchFamily="18" charset="0"/>
              </a:rPr>
              <a:t>we had recently introduced the Faceless Assessment and Faceless Appeal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1"/>
            <a:ext cx="8229600" cy="838200"/>
          </a:xfr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i="1" dirty="0" smtClean="0">
                <a:latin typeface="Book Antiqua" pitchFamily="18" charset="0"/>
              </a:rPr>
              <a:t>Direct Tax Proposals</a:t>
            </a:r>
            <a:endParaRPr lang="en-US" sz="4400" dirty="0" smtClean="0">
              <a:solidFill>
                <a:srgbClr val="0070C0"/>
              </a:solidFill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676400"/>
            <a:ext cx="8001000" cy="440120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0070C0"/>
                </a:solidFill>
                <a:latin typeface="Book Antiqua" pitchFamily="18" charset="0"/>
              </a:rPr>
              <a:t>RELIEF TO SENIOR CITIZENS</a:t>
            </a:r>
            <a:endParaRPr lang="en-US" sz="2800" b="1" u="sng" dirty="0" smtClean="0">
              <a:solidFill>
                <a:srgbClr val="0070C0"/>
              </a:solidFill>
              <a:latin typeface="Book Antiqua" pitchFamily="18" charset="0"/>
            </a:endParaRPr>
          </a:p>
          <a:p>
            <a:pPr algn="just"/>
            <a:r>
              <a:rPr lang="en-US" sz="2800" b="1" dirty="0" smtClean="0">
                <a:latin typeface="Book Antiqua" pitchFamily="18" charset="0"/>
              </a:rPr>
              <a:t>we shall reduce compliance burden on our senior citizens who are 75 years of age and above. For senior citizens who only have pension and interest income, I propose </a:t>
            </a:r>
            <a:r>
              <a:rPr lang="en-US" sz="2800" b="1" dirty="0" smtClean="0">
                <a:solidFill>
                  <a:srgbClr val="FF0000"/>
                </a:solidFill>
                <a:latin typeface="Book Antiqua" pitchFamily="18" charset="0"/>
              </a:rPr>
              <a:t>exemption</a:t>
            </a:r>
          </a:p>
          <a:p>
            <a:pPr algn="just"/>
            <a:r>
              <a:rPr lang="en-US" sz="2800" b="1" dirty="0" smtClean="0">
                <a:solidFill>
                  <a:srgbClr val="FF0000"/>
                </a:solidFill>
                <a:latin typeface="Book Antiqua" pitchFamily="18" charset="0"/>
              </a:rPr>
              <a:t>from filing their income tax returns</a:t>
            </a:r>
            <a:r>
              <a:rPr lang="en-US" sz="2800" b="1" dirty="0" smtClean="0">
                <a:latin typeface="Book Antiqua" pitchFamily="18" charset="0"/>
              </a:rPr>
              <a:t>. The paying bank will </a:t>
            </a:r>
            <a:r>
              <a:rPr lang="en-US" sz="2800" b="1" dirty="0" smtClean="0">
                <a:solidFill>
                  <a:srgbClr val="FF0000"/>
                </a:solidFill>
                <a:latin typeface="Book Antiqua" pitchFamily="18" charset="0"/>
              </a:rPr>
              <a:t>deduct the necessary tax </a:t>
            </a:r>
            <a:r>
              <a:rPr lang="en-US" sz="2800" b="1" dirty="0" smtClean="0">
                <a:latin typeface="Book Antiqua" pitchFamily="18" charset="0"/>
              </a:rPr>
              <a:t>on their income</a:t>
            </a:r>
          </a:p>
          <a:p>
            <a:endParaRPr lang="en-US" sz="2800" b="1" u="sng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1"/>
            <a:ext cx="8229600" cy="838200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b="1" i="1" dirty="0" smtClean="0">
                <a:solidFill>
                  <a:schemeClr val="accent6">
                    <a:lumMod val="50000"/>
                  </a:schemeClr>
                </a:solidFill>
              </a:rPr>
              <a:t>Direct Tax Proposals</a:t>
            </a:r>
            <a:endParaRPr lang="en-US" sz="40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676400"/>
            <a:ext cx="86868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0070C0"/>
                </a:solidFill>
                <a:latin typeface="Book Antiqua" pitchFamily="18" charset="0"/>
              </a:rPr>
              <a:t>REDUCTION IN TIME FOR INCOME TAX PROCEEDINGS:</a:t>
            </a:r>
          </a:p>
          <a:p>
            <a:pPr algn="just"/>
            <a:r>
              <a:rPr lang="en-US" sz="2400" dirty="0" smtClean="0">
                <a:latin typeface="Book Antiqua" pitchFamily="18" charset="0"/>
              </a:rPr>
              <a:t>Re-opening up to 6 years and in serious tax fraud cases for up to 10 years, now </a:t>
            </a:r>
            <a:r>
              <a:rPr lang="en-US" sz="2800" b="1" u="sng" dirty="0" smtClean="0">
                <a:solidFill>
                  <a:srgbClr val="FF0000"/>
                </a:solidFill>
                <a:latin typeface="Book Antiqua" pitchFamily="18" charset="0"/>
              </a:rPr>
              <a:t>reduced to </a:t>
            </a:r>
            <a:r>
              <a:rPr lang="en-US" sz="2800" b="1" u="sng" dirty="0" err="1" smtClean="0">
                <a:solidFill>
                  <a:srgbClr val="FF0000"/>
                </a:solidFill>
                <a:latin typeface="Book Antiqua" pitchFamily="18" charset="0"/>
              </a:rPr>
              <a:t>to</a:t>
            </a:r>
            <a:r>
              <a:rPr lang="en-US" sz="2800" b="1" u="sng" dirty="0" smtClean="0">
                <a:solidFill>
                  <a:srgbClr val="FF0000"/>
                </a:solidFill>
                <a:latin typeface="Book Antiqua" pitchFamily="18" charset="0"/>
              </a:rPr>
              <a:t> 3 years </a:t>
            </a:r>
            <a:r>
              <a:rPr lang="en-US" sz="2400" dirty="0" smtClean="0">
                <a:latin typeface="Book Antiqua" pitchFamily="18" charset="0"/>
              </a:rPr>
              <a:t>In serious tax evasion cases too, </a:t>
            </a:r>
          </a:p>
          <a:p>
            <a:pPr algn="just"/>
            <a:r>
              <a:rPr lang="en-US" sz="2400" dirty="0" smtClean="0">
                <a:latin typeface="Book Antiqua" pitchFamily="18" charset="0"/>
              </a:rPr>
              <a:t>only where there is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</a:rPr>
              <a:t>EVIDENCE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 OF CONCEALMENT </a:t>
            </a:r>
            <a:r>
              <a:rPr lang="en-US" sz="2400" dirty="0" smtClean="0">
                <a:latin typeface="Book Antiqua" pitchFamily="18" charset="0"/>
              </a:rPr>
              <a:t>of income of </a:t>
            </a:r>
            <a:r>
              <a:rPr lang="en-US" sz="2400" b="1" u="sng" dirty="0" smtClean="0">
                <a:latin typeface="Book Antiqua" pitchFamily="18" charset="0"/>
              </a:rPr>
              <a:t>50 </a:t>
            </a:r>
            <a:r>
              <a:rPr lang="en-US" sz="2400" b="1" u="sng" dirty="0" err="1" smtClean="0">
                <a:latin typeface="Book Antiqua" pitchFamily="18" charset="0"/>
              </a:rPr>
              <a:t>lakh</a:t>
            </a:r>
            <a:r>
              <a:rPr lang="en-US" sz="2400" b="1" u="sng" dirty="0" smtClean="0">
                <a:latin typeface="Book Antiqua" pitchFamily="18" charset="0"/>
              </a:rPr>
              <a:t> or more </a:t>
            </a:r>
            <a:r>
              <a:rPr lang="en-US" sz="2400" dirty="0" smtClean="0">
                <a:latin typeface="Book Antiqua" pitchFamily="18" charset="0"/>
              </a:rPr>
              <a:t>in a year, can the assessment be re-opened up to </a:t>
            </a:r>
            <a:r>
              <a:rPr lang="en-US" sz="2400" b="1" u="sng" dirty="0" smtClean="0">
                <a:latin typeface="Book Antiqua" pitchFamily="18" charset="0"/>
              </a:rPr>
              <a:t>10 years only </a:t>
            </a:r>
            <a:r>
              <a:rPr lang="en-US" sz="2400" dirty="0" smtClean="0">
                <a:latin typeface="Book Antiqua" pitchFamily="18" charset="0"/>
              </a:rPr>
              <a:t>after the approval of the Principal Chief</a:t>
            </a:r>
          </a:p>
          <a:p>
            <a:pPr algn="just"/>
            <a:r>
              <a:rPr lang="en-US" sz="2400" dirty="0" smtClean="0">
                <a:latin typeface="Book Antiqua" pitchFamily="18" charset="0"/>
              </a:rPr>
              <a:t>Commissioner</a:t>
            </a:r>
            <a:endParaRPr lang="en-US" sz="2400" b="1" u="sng" dirty="0" smtClean="0">
              <a:solidFill>
                <a:srgbClr val="0070C0"/>
              </a:solidFill>
              <a:latin typeface="Book Antiqua" pitchFamily="18" charset="0"/>
            </a:endParaRPr>
          </a:p>
          <a:p>
            <a:pPr algn="just"/>
            <a:r>
              <a:rPr lang="en-US" sz="2400" b="1" i="1" dirty="0" smtClean="0">
                <a:latin typeface="Book Antiqua" pitchFamily="18" charset="0"/>
              </a:rPr>
              <a:t>Setting up the Dispute Resolution Committee:</a:t>
            </a:r>
          </a:p>
          <a:p>
            <a:pPr algn="just"/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VIVAD SE VISHWAS SCHEME </a:t>
            </a:r>
            <a:r>
              <a:rPr lang="en-US" sz="2400" dirty="0" smtClean="0">
                <a:latin typeface="Book Antiqua" pitchFamily="18" charset="0"/>
              </a:rPr>
              <a:t>to </a:t>
            </a:r>
            <a:r>
              <a:rPr lang="en-US" sz="2400" dirty="0" smtClean="0">
                <a:latin typeface="Book Antiqua" pitchFamily="18" charset="0"/>
              </a:rPr>
              <a:t>give taxpayers an opportunity to settle long pending disputes and be relieved of further strain on their time and resources</a:t>
            </a:r>
            <a:endParaRPr lang="en-US" sz="2400" b="1" u="sng" dirty="0" smtClean="0">
              <a:solidFill>
                <a:srgbClr val="0070C0"/>
              </a:solidFill>
              <a:latin typeface="Book Antiqua" pitchFamily="18" charset="0"/>
            </a:endParaRPr>
          </a:p>
          <a:p>
            <a:pPr algn="just"/>
            <a:endParaRPr lang="en-US" sz="2400" b="1" u="sng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1"/>
            <a:ext cx="8229600" cy="8382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i="1" dirty="0" smtClean="0">
                <a:latin typeface="Book Antiqua" pitchFamily="18" charset="0"/>
              </a:rPr>
              <a:t>Direct Tax Proposals</a:t>
            </a:r>
            <a:endParaRPr lang="en-US" sz="4400" dirty="0" smtClean="0">
              <a:solidFill>
                <a:srgbClr val="0070C0"/>
              </a:solidFill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676400"/>
            <a:ext cx="8001000" cy="464742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Book Antiqua" pitchFamily="18" charset="0"/>
              </a:rPr>
              <a:t>The response from the taxpayers has been the best ever as over 1 </a:t>
            </a:r>
            <a:r>
              <a:rPr lang="en-US" sz="2400" dirty="0" err="1" smtClean="0">
                <a:latin typeface="Book Antiqua" pitchFamily="18" charset="0"/>
              </a:rPr>
              <a:t>lakh</a:t>
            </a:r>
            <a:r>
              <a:rPr lang="en-US" sz="2400" dirty="0" smtClean="0">
                <a:latin typeface="Book Antiqua" pitchFamily="18" charset="0"/>
              </a:rPr>
              <a:t> ten thousand taxpayers have already opted to settle tax disputes of over `85,000 </a:t>
            </a:r>
            <a:r>
              <a:rPr lang="en-US" sz="2400" dirty="0" err="1" smtClean="0">
                <a:latin typeface="Book Antiqua" pitchFamily="18" charset="0"/>
              </a:rPr>
              <a:t>crores</a:t>
            </a:r>
            <a:r>
              <a:rPr lang="en-US" sz="2400" dirty="0" smtClean="0">
                <a:latin typeface="Book Antiqua" pitchFamily="18" charset="0"/>
              </a:rPr>
              <a:t> under this Scheme.</a:t>
            </a:r>
          </a:p>
          <a:p>
            <a:pPr algn="just"/>
            <a:endParaRPr lang="en-US" sz="2400" b="1" u="sng" dirty="0" smtClean="0">
              <a:solidFill>
                <a:srgbClr val="0070C0"/>
              </a:solidFill>
              <a:latin typeface="Book Antiqua" pitchFamily="18" charset="0"/>
            </a:endParaRPr>
          </a:p>
          <a:p>
            <a:pPr algn="just"/>
            <a:r>
              <a:rPr lang="en-US" sz="2400" b="1" dirty="0" smtClean="0">
                <a:solidFill>
                  <a:srgbClr val="0070C0"/>
                </a:solidFill>
                <a:latin typeface="Book Antiqua" pitchFamily="18" charset="0"/>
              </a:rPr>
              <a:t>REDUCE LITIGATION FOR SMALL TAXPAYERS:</a:t>
            </a:r>
          </a:p>
          <a:p>
            <a:pPr algn="just"/>
            <a:r>
              <a:rPr lang="en-US" sz="2400" dirty="0" smtClean="0">
                <a:latin typeface="Book Antiqua" pitchFamily="18" charset="0"/>
              </a:rPr>
              <a:t>propose to constitute a </a:t>
            </a:r>
            <a:r>
              <a:rPr lang="en-US" sz="2400" b="1" u="sng" dirty="0" smtClean="0">
                <a:latin typeface="Book Antiqua" pitchFamily="18" charset="0"/>
              </a:rPr>
              <a:t>Dispute Resolution Committee </a:t>
            </a:r>
            <a:r>
              <a:rPr lang="en-US" sz="2400" dirty="0" smtClean="0">
                <a:latin typeface="Book Antiqua" pitchFamily="18" charset="0"/>
              </a:rPr>
              <a:t>for them, which will be faceless to ensure efficiency, transparency and accountability. Anyone with a taxable income up to `50 </a:t>
            </a:r>
            <a:r>
              <a:rPr lang="en-US" sz="2400" dirty="0" err="1" smtClean="0">
                <a:latin typeface="Book Antiqua" pitchFamily="18" charset="0"/>
              </a:rPr>
              <a:t>lakh</a:t>
            </a:r>
            <a:r>
              <a:rPr lang="en-US" sz="2400" dirty="0" smtClean="0">
                <a:latin typeface="Book Antiqua" pitchFamily="18" charset="0"/>
              </a:rPr>
              <a:t> and disputed income </a:t>
            </a:r>
            <a:r>
              <a:rPr lang="en-US" sz="2800" b="1" u="sng" dirty="0" smtClean="0">
                <a:solidFill>
                  <a:srgbClr val="FF0000"/>
                </a:solidFill>
                <a:latin typeface="Book Antiqua" pitchFamily="18" charset="0"/>
              </a:rPr>
              <a:t>up to `10 </a:t>
            </a:r>
            <a:r>
              <a:rPr lang="en-US" sz="2800" b="1" u="sng" dirty="0" err="1" smtClean="0">
                <a:solidFill>
                  <a:srgbClr val="FF0000"/>
                </a:solidFill>
                <a:latin typeface="Book Antiqua" pitchFamily="18" charset="0"/>
              </a:rPr>
              <a:t>lakh</a:t>
            </a:r>
            <a:r>
              <a:rPr lang="en-US" sz="2800" b="1" u="sng" dirty="0" smtClean="0">
                <a:solidFill>
                  <a:srgbClr val="FF0000"/>
                </a:solidFill>
                <a:latin typeface="Book Antiqua" pitchFamily="18" charset="0"/>
              </a:rPr>
              <a:t> shall be eligible</a:t>
            </a:r>
            <a:endParaRPr lang="en-US" sz="2400" b="1" u="sng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algn="just"/>
            <a:r>
              <a:rPr lang="en-US" sz="2400" dirty="0" smtClean="0">
                <a:latin typeface="Book Antiqua" pitchFamily="18" charset="0"/>
              </a:rPr>
              <a:t>to approach the Committee</a:t>
            </a:r>
            <a:r>
              <a:rPr lang="en-US" sz="2400" dirty="0" smtClean="0"/>
              <a:t>.</a:t>
            </a:r>
            <a:endParaRPr lang="en-US" sz="2400" b="1" u="sng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95300" y="304800"/>
            <a:ext cx="8229600" cy="8382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38100" stA="26000" endPos="23000" dist="25400" dir="5400000" sy="-100000" rotWithShape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800" b="1" i="1" dirty="0" smtClean="0">
                <a:latin typeface="Book Antiqua" pitchFamily="18" charset="0"/>
              </a:rPr>
              <a:t>Direct Tax Proposals</a:t>
            </a:r>
            <a:endParaRPr lang="en-US" sz="4800" dirty="0" smtClean="0">
              <a:solidFill>
                <a:srgbClr val="0070C0"/>
              </a:solidFill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676400"/>
            <a:ext cx="8001000" cy="440120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Book Antiqua" pitchFamily="18" charset="0"/>
              </a:rPr>
              <a:t>Faceless ITAT</a:t>
            </a:r>
          </a:p>
          <a:p>
            <a:pPr algn="just"/>
            <a:r>
              <a:rPr lang="en-US" sz="2800" b="1" dirty="0" smtClean="0">
                <a:latin typeface="Book Antiqua" pitchFamily="18" charset="0"/>
              </a:rPr>
              <a:t>Income tax appeal is the Income Tax Appellate</a:t>
            </a:r>
          </a:p>
          <a:p>
            <a:pPr algn="just"/>
            <a:r>
              <a:rPr lang="en-US" sz="2800" b="1" dirty="0" smtClean="0">
                <a:latin typeface="Book Antiqua" pitchFamily="18" charset="0"/>
              </a:rPr>
              <a:t>Tribunal. I now propose to make this Tribunal faceless. We shall establish a </a:t>
            </a:r>
            <a:r>
              <a:rPr lang="en-US" sz="2800" b="1" u="sng" dirty="0" smtClean="0">
                <a:solidFill>
                  <a:srgbClr val="FF0000"/>
                </a:solidFill>
                <a:latin typeface="Book Antiqua" pitchFamily="18" charset="0"/>
              </a:rPr>
              <a:t>National Faceless Income Tax Appellate Tribunal Centre</a:t>
            </a:r>
            <a:r>
              <a:rPr lang="en-US" sz="2800" b="1" dirty="0" smtClean="0">
                <a:latin typeface="Book Antiqua" pitchFamily="18" charset="0"/>
              </a:rPr>
              <a:t>. </a:t>
            </a:r>
          </a:p>
          <a:p>
            <a:pPr algn="just"/>
            <a:endParaRPr lang="en-US" sz="2800" b="1" dirty="0" smtClean="0">
              <a:latin typeface="Book Antiqua" pitchFamily="18" charset="0"/>
            </a:endParaRPr>
          </a:p>
          <a:p>
            <a:pPr algn="just"/>
            <a:r>
              <a:rPr lang="en-US" sz="2800" b="1" dirty="0" smtClean="0">
                <a:latin typeface="Book Antiqua" pitchFamily="18" charset="0"/>
              </a:rPr>
              <a:t>All communication between the Tribunal and the appellant shall be electronic. Where personal hearing is needed, it shall be done through video-conferencing</a:t>
            </a:r>
            <a:endParaRPr lang="en-US" sz="2800" b="1" u="sng" dirty="0" smtClean="0">
              <a:solidFill>
                <a:srgbClr val="0070C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1"/>
            <a:ext cx="8229600" cy="838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i="1" dirty="0" smtClean="0">
                <a:latin typeface="Book Antiqua" pitchFamily="18" charset="0"/>
              </a:rPr>
              <a:t>Direct Tax Proposals</a:t>
            </a:r>
            <a:endParaRPr lang="en-US" sz="4400" dirty="0" smtClean="0">
              <a:solidFill>
                <a:srgbClr val="0070C0"/>
              </a:solidFill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295400"/>
            <a:ext cx="8001000" cy="575542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  <a:latin typeface="Book Antiqua" pitchFamily="18" charset="0"/>
              </a:rPr>
              <a:t>RELAXATION TO NRI</a:t>
            </a:r>
          </a:p>
          <a:p>
            <a:pPr algn="just"/>
            <a:r>
              <a:rPr lang="en-US" sz="2400" b="1" dirty="0" smtClean="0">
                <a:latin typeface="Book Antiqua" pitchFamily="18" charset="0"/>
              </a:rPr>
              <a:t>propose </a:t>
            </a:r>
            <a:r>
              <a:rPr lang="en-US" sz="2400" b="1" dirty="0" smtClean="0">
                <a:latin typeface="Book Antiqua" pitchFamily="18" charset="0"/>
              </a:rPr>
              <a:t>to notify rules for removing their hardship of double taxation. When Non-Resident Indians return to India, they have issues with respect to their accrued incomes in their foreign retirement accounts. This is usually due to a mismatch in taxation periods</a:t>
            </a:r>
          </a:p>
          <a:p>
            <a:pPr algn="just"/>
            <a:endParaRPr lang="en-US" sz="2400" b="1" u="sng" dirty="0" smtClean="0">
              <a:solidFill>
                <a:srgbClr val="0070C0"/>
              </a:solidFill>
              <a:latin typeface="Book Antiqua" pitchFamily="18" charset="0"/>
            </a:endParaRPr>
          </a:p>
          <a:p>
            <a:pPr algn="just"/>
            <a:r>
              <a:rPr lang="en-US" sz="2400" b="1" i="1" dirty="0" smtClean="0">
                <a:latin typeface="Book Antiqua" pitchFamily="18" charset="0"/>
              </a:rPr>
              <a:t>Exemption from Audit:</a:t>
            </a:r>
          </a:p>
          <a:p>
            <a:pPr algn="just"/>
            <a:r>
              <a:rPr lang="en-US" sz="2400" b="1" dirty="0" smtClean="0">
                <a:latin typeface="Book Antiqua" pitchFamily="18" charset="0"/>
              </a:rPr>
              <a:t>Limit increased the limit for tax audit to 5 </a:t>
            </a:r>
            <a:r>
              <a:rPr lang="en-US" sz="2400" b="1" dirty="0" err="1" smtClean="0">
                <a:latin typeface="Book Antiqua" pitchFamily="18" charset="0"/>
              </a:rPr>
              <a:t>crore</a:t>
            </a:r>
            <a:r>
              <a:rPr lang="en-US" sz="2400" b="1" dirty="0" smtClean="0">
                <a:latin typeface="Book Antiqua" pitchFamily="18" charset="0"/>
              </a:rPr>
              <a:t> for those who carry out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95% of their transactions </a:t>
            </a:r>
            <a:r>
              <a:rPr lang="en-US" sz="2400" b="1" dirty="0" smtClean="0">
                <a:latin typeface="Book Antiqua" pitchFamily="18" charset="0"/>
              </a:rPr>
              <a:t>digitally. </a:t>
            </a:r>
          </a:p>
          <a:p>
            <a:pPr algn="just"/>
            <a:r>
              <a:rPr lang="en-US" sz="2400" b="1" dirty="0" smtClean="0">
                <a:latin typeface="Book Antiqua" pitchFamily="18" charset="0"/>
              </a:rPr>
              <a:t>To further </a:t>
            </a:r>
            <a:r>
              <a:rPr lang="en-US" sz="2400" b="1" dirty="0" err="1" smtClean="0">
                <a:latin typeface="Book Antiqua" pitchFamily="18" charset="0"/>
              </a:rPr>
              <a:t>incentivise</a:t>
            </a:r>
            <a:r>
              <a:rPr lang="en-US" sz="2400" b="1" dirty="0" smtClean="0">
                <a:latin typeface="Book Antiqua" pitchFamily="18" charset="0"/>
              </a:rPr>
              <a:t> digital transactions and reduce compliance burden, I propose to increase this limit for tax audit </a:t>
            </a:r>
            <a:r>
              <a:rPr lang="en-US" sz="2800" b="1" dirty="0" smtClean="0">
                <a:solidFill>
                  <a:srgbClr val="FF0000"/>
                </a:solidFill>
                <a:latin typeface="Book Antiqua" pitchFamily="18" charset="0"/>
              </a:rPr>
              <a:t>for such persons from 5 </a:t>
            </a:r>
            <a:r>
              <a:rPr lang="en-US" sz="2800" b="1" dirty="0" err="1" smtClean="0">
                <a:solidFill>
                  <a:srgbClr val="FF0000"/>
                </a:solidFill>
                <a:latin typeface="Book Antiqua" pitchFamily="18" charset="0"/>
              </a:rPr>
              <a:t>crore</a:t>
            </a:r>
            <a:r>
              <a:rPr lang="en-US" sz="2800" b="1" dirty="0" smtClean="0">
                <a:solidFill>
                  <a:srgbClr val="FF0000"/>
                </a:solidFill>
                <a:latin typeface="Book Antiqua" pitchFamily="18" charset="0"/>
              </a:rPr>
              <a:t> to 10 </a:t>
            </a:r>
            <a:r>
              <a:rPr lang="en-US" sz="2800" b="1" dirty="0" err="1" smtClean="0">
                <a:solidFill>
                  <a:srgbClr val="FF0000"/>
                </a:solidFill>
                <a:latin typeface="Book Antiqua" pitchFamily="18" charset="0"/>
              </a:rPr>
              <a:t>crore</a:t>
            </a:r>
            <a:r>
              <a:rPr lang="en-US" sz="2400" b="1" dirty="0" smtClean="0">
                <a:latin typeface="Book Antiqua" pitchFamily="18" charset="0"/>
              </a:rPr>
              <a:t>.</a:t>
            </a:r>
            <a:endParaRPr lang="en-US" sz="2400" b="1" i="1" dirty="0" smtClean="0">
              <a:latin typeface="Book Antiqua" pitchFamily="18" charset="0"/>
            </a:endParaRPr>
          </a:p>
          <a:p>
            <a:endParaRPr lang="en-US" sz="2400" b="1" u="sng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1"/>
            <a:ext cx="8229600" cy="8382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i="1" dirty="0" smtClean="0">
                <a:latin typeface="Book Antiqua" pitchFamily="18" charset="0"/>
              </a:rPr>
              <a:t>Direct Tax Proposals</a:t>
            </a:r>
            <a:endParaRPr lang="en-US" sz="4400" dirty="0" smtClean="0">
              <a:solidFill>
                <a:srgbClr val="0070C0"/>
              </a:solidFill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676400"/>
            <a:ext cx="8001000" cy="384720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Book Antiqua" pitchFamily="18" charset="0"/>
              </a:rPr>
              <a:t>Relief for Dividend:</a:t>
            </a:r>
          </a:p>
          <a:p>
            <a:endParaRPr lang="en-US" sz="2400" dirty="0" smtClean="0">
              <a:latin typeface="Book Antiqua" pitchFamily="18" charset="0"/>
            </a:endParaRPr>
          </a:p>
          <a:p>
            <a:pPr algn="just"/>
            <a:r>
              <a:rPr lang="en-US" sz="2800" dirty="0" smtClean="0">
                <a:latin typeface="Book Antiqua" pitchFamily="18" charset="0"/>
              </a:rPr>
              <a:t>I propose to provide that </a:t>
            </a:r>
            <a:r>
              <a:rPr lang="en-US" sz="2800" b="1" dirty="0" smtClean="0">
                <a:solidFill>
                  <a:srgbClr val="FF0000"/>
                </a:solidFill>
                <a:latin typeface="Book Antiqua" pitchFamily="18" charset="0"/>
              </a:rPr>
              <a:t>advance tax liability on dividend income shall arise only after the declaration/payment of dividend</a:t>
            </a:r>
          </a:p>
          <a:p>
            <a:pPr algn="just"/>
            <a:endParaRPr lang="en-US" sz="2800" b="1" u="sng" dirty="0" smtClean="0">
              <a:solidFill>
                <a:srgbClr val="0070C0"/>
              </a:solidFill>
              <a:latin typeface="Book Antiqua" pitchFamily="18" charset="0"/>
            </a:endParaRPr>
          </a:p>
          <a:p>
            <a:pPr algn="just"/>
            <a:r>
              <a:rPr lang="en-US" sz="2800" dirty="0" smtClean="0">
                <a:latin typeface="Book Antiqua" pitchFamily="18" charset="0"/>
              </a:rPr>
              <a:t>Foreign Portfolio Investors, I propose to enable deduction of tax on dividend income at lower treaty rate</a:t>
            </a:r>
            <a:endParaRPr lang="en-US" sz="2800" b="1" u="sng" dirty="0" smtClean="0">
              <a:solidFill>
                <a:srgbClr val="0070C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95300" y="228600"/>
            <a:ext cx="8229600" cy="838200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800" b="1" i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Direct Tax Proposals</a:t>
            </a:r>
            <a:endParaRPr lang="en-US" sz="4800" dirty="0" smtClean="0">
              <a:solidFill>
                <a:schemeClr val="accent6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295400"/>
            <a:ext cx="8001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Book Antiqua" pitchFamily="18" charset="0"/>
              </a:rPr>
              <a:t>Attracting foreign investment into infrastructure sector</a:t>
            </a:r>
            <a:endParaRPr lang="en-US" sz="2400" b="1" dirty="0" smtClean="0">
              <a:latin typeface="Book Antiqua" pitchFamily="18" charset="0"/>
            </a:endParaRPr>
          </a:p>
          <a:p>
            <a:pPr algn="just"/>
            <a:r>
              <a:rPr lang="en-US" sz="2400" b="1" dirty="0" smtClean="0">
                <a:latin typeface="Book Antiqua" pitchFamily="18" charset="0"/>
              </a:rPr>
              <a:t>For attracting foreign investment in the infrastructure sector, we had granted 100% tax exemption, subject to certain conditions, to foreign Sovereign Wealth Funds and Pension Funds, on their income from investment in Indian infrastructure</a:t>
            </a:r>
          </a:p>
          <a:p>
            <a:endParaRPr lang="en-US" sz="2400" b="1" u="sng" dirty="0" smtClean="0">
              <a:solidFill>
                <a:srgbClr val="0070C0"/>
              </a:solidFill>
              <a:latin typeface="Book Antiqua" pitchFamily="18" charset="0"/>
            </a:endParaRPr>
          </a:p>
          <a:p>
            <a:pPr algn="just"/>
            <a:r>
              <a:rPr lang="en-US" sz="2400" b="1" dirty="0" smtClean="0">
                <a:latin typeface="Book Antiqua" pitchFamily="18" charset="0"/>
              </a:rPr>
              <a:t>We have noticed that few of such Funds are facing difficulties in meeting some of these conditions. In order to ensure that a large number of Funds invest in India,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I propose to relax some of these conditions relating to prohibition on private funding, restriction on commercial activities, and direct investment in infrastructure.</a:t>
            </a:r>
            <a:endParaRPr lang="en-US" sz="2400" b="1" u="sng" dirty="0" smtClean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95300" y="228600"/>
            <a:ext cx="8229600" cy="838200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800" b="1" i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COMPANIES ACT, 2013</a:t>
            </a:r>
            <a:endParaRPr lang="en-US" sz="4800" dirty="0" smtClean="0">
              <a:solidFill>
                <a:schemeClr val="accent6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295400"/>
            <a:ext cx="80010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rgbClr val="FF0000"/>
                </a:solidFill>
                <a:latin typeface="Book Antiqua" pitchFamily="18" charset="0"/>
              </a:rPr>
              <a:t>OPC ALLOW TO NRI</a:t>
            </a:r>
          </a:p>
          <a:p>
            <a:r>
              <a:rPr lang="en-US" sz="2400" dirty="0" smtClean="0"/>
              <a:t>I propose to incentivize the incorporation of One Person</a:t>
            </a:r>
          </a:p>
          <a:p>
            <a:r>
              <a:rPr lang="en-US" sz="2400" dirty="0" smtClean="0"/>
              <a:t>Companies (OPCs) by allowing OPCs to grow without any restrictions </a:t>
            </a:r>
            <a:r>
              <a:rPr lang="en-US" sz="2400" dirty="0" smtClean="0"/>
              <a:t>on paid </a:t>
            </a:r>
            <a:r>
              <a:rPr lang="en-US" sz="2400" dirty="0" smtClean="0"/>
              <a:t>up capital and turnover, allowing their conversion into any other </a:t>
            </a:r>
            <a:r>
              <a:rPr lang="en-US" sz="2400" dirty="0" smtClean="0"/>
              <a:t>type of </a:t>
            </a:r>
            <a:r>
              <a:rPr lang="en-US" sz="2400" dirty="0" smtClean="0"/>
              <a:t>company at any </a:t>
            </a:r>
            <a:r>
              <a:rPr lang="en-US" sz="2400" dirty="0" smtClean="0"/>
              <a:t>time.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reducing </a:t>
            </a:r>
            <a:r>
              <a:rPr lang="en-US" sz="2400" b="1" dirty="0" smtClean="0">
                <a:solidFill>
                  <a:srgbClr val="FF0000"/>
                </a:solidFill>
              </a:rPr>
              <a:t>the residency limit </a:t>
            </a:r>
            <a:r>
              <a:rPr lang="en-US" sz="2400" dirty="0" smtClean="0"/>
              <a:t>for an Indian citizen </a:t>
            </a:r>
            <a:r>
              <a:rPr lang="en-US" sz="2400" dirty="0" smtClean="0"/>
              <a:t>to set </a:t>
            </a:r>
            <a:r>
              <a:rPr lang="en-US" sz="2400" dirty="0" smtClean="0"/>
              <a:t>up an </a:t>
            </a:r>
            <a:r>
              <a:rPr lang="en-US" sz="2400" b="1" dirty="0" smtClean="0">
                <a:solidFill>
                  <a:srgbClr val="FF0000"/>
                </a:solidFill>
              </a:rPr>
              <a:t>OPC from 182 days to 120 days</a:t>
            </a:r>
            <a:r>
              <a:rPr lang="en-US" sz="2400" dirty="0" smtClean="0"/>
              <a:t> and also allow Non </a:t>
            </a:r>
            <a:r>
              <a:rPr lang="en-US" sz="2400" dirty="0" smtClean="0"/>
              <a:t>Resident Indians </a:t>
            </a:r>
            <a:r>
              <a:rPr lang="en-US" sz="2400" dirty="0" smtClean="0"/>
              <a:t>(NRIs) to incorporate OPCs in India.</a:t>
            </a:r>
            <a:endParaRPr lang="en-US" sz="2400" b="1" u="sng" dirty="0" smtClean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6324600"/>
          </a:xfrm>
        </p:spPr>
        <p:txBody>
          <a:bodyPr>
            <a:normAutofit fontScale="90000"/>
          </a:bodyPr>
          <a:lstStyle/>
          <a:p>
            <a:pPr algn="l">
              <a:buNone/>
            </a:pPr>
            <a:r>
              <a:rPr lang="en-US" sz="36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	PREPARED </a:t>
            </a:r>
            <a:r>
              <a:rPr lang="en-US" sz="36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By</a:t>
            </a:r>
            <a:r>
              <a:rPr lang="en-US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/>
            </a:r>
            <a:br>
              <a:rPr lang="en-US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</a:br>
            <a:r>
              <a:rPr lang="en-US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CS. NASEEM AHMED</a:t>
            </a:r>
            <a:br>
              <a:rPr lang="en-US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</a:br>
            <a:r>
              <a:rPr lang="en-US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(Company Secretary in Practice)</a:t>
            </a:r>
            <a:br>
              <a:rPr lang="en-US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</a:br>
            <a:r>
              <a:rPr lang="en-US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/>
            </a:r>
            <a:br>
              <a:rPr lang="en-US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</a:br>
            <a:r>
              <a:rPr lang="en-US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/>
            </a:r>
            <a:br>
              <a:rPr lang="en-US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</a:br>
            <a:r>
              <a:rPr lang="en-US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/>
            </a:r>
            <a:br>
              <a:rPr lang="en-US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</a:br>
            <a:r>
              <a:rPr lang="en-US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/>
            </a:r>
            <a:br>
              <a:rPr lang="en-US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</a:br>
            <a:r>
              <a:rPr lang="en-US" sz="440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Rubaru</a:t>
            </a:r>
            <a:r>
              <a:rPr lang="en-US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Professionals </a:t>
            </a:r>
            <a:r>
              <a:rPr lang="en-US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LLP</a:t>
            </a:r>
            <a:br>
              <a:rPr lang="en-US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</a:br>
            <a:r>
              <a:rPr lang="en-US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9891705197, 881066041</a:t>
            </a:r>
            <a:br>
              <a:rPr lang="en-US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</a:br>
            <a:r>
              <a:rPr lang="en-US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cs.naseemahmed@gmail.com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971800"/>
            <a:ext cx="4267200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721</TotalTime>
  <Words>1649</Words>
  <Application>Microsoft Office PowerPoint</Application>
  <PresentationFormat>On-screen Show (4:3)</PresentationFormat>
  <Paragraphs>170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Slipstream</vt:lpstr>
      <vt:lpstr> BUDGET-2021 RELEVENT  DISCUSSION  ON  LABOUR LAWS,  EDUCATION,  R&amp;D,  SKILL DEVELOPMENT , OPC  AND  TAX  RELIEF  </vt:lpstr>
      <vt:lpstr>AATMA-NIRBHAR BHARAT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 PREPARED By CS. NASEEM AHMED (Company Secretary in Practice)     Rubaru Professionals LLP 9891705197, 881066041 cs.naseemahmed@gmail.com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ios</dc:creator>
  <cp:lastModifiedBy>ios</cp:lastModifiedBy>
  <cp:revision>75</cp:revision>
  <dcterms:created xsi:type="dcterms:W3CDTF">2021-01-31T03:06:52Z</dcterms:created>
  <dcterms:modified xsi:type="dcterms:W3CDTF">2021-02-03T13:13:41Z</dcterms:modified>
</cp:coreProperties>
</file>